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2" r:id="rId7"/>
    <p:sldId id="263" r:id="rId8"/>
    <p:sldId id="265" r:id="rId9"/>
    <p:sldId id="266" r:id="rId10"/>
    <p:sldId id="270" r:id="rId11"/>
    <p:sldId id="271" r:id="rId12"/>
    <p:sldId id="272" r:id="rId13"/>
    <p:sldId id="280" r:id="rId14"/>
  </p:sldIdLst>
  <p:sldSz cx="12192000" cy="6858000"/>
  <p:notesSz cx="12192000" cy="6858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 panose="020F0302020204030204"/>
                <a:cs typeface="Calibri Light" panose="020F03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 panose="020F0302020204030204"/>
                <a:cs typeface="Calibri Light" panose="020F03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42665" y="706244"/>
            <a:ext cx="2383718" cy="530963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 panose="020F0302020204030204"/>
                <a:cs typeface="Calibri Light" panose="020F03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06595" y="613105"/>
            <a:ext cx="4178808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 Light" panose="020F0302020204030204"/>
                <a:cs typeface="Calibri Light" panose="020F03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80465" y="1984512"/>
            <a:ext cx="10431068" cy="38677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hyperlink" Target="https://www.ucheba.ru/article/3480" TargetMode="External"/><Relationship Id="rId1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png"/><Relationship Id="rId8" Type="http://schemas.openxmlformats.org/officeDocument/2006/relationships/image" Target="../media/image9.png"/><Relationship Id="rId7" Type="http://schemas.openxmlformats.org/officeDocument/2006/relationships/image" Target="../media/image8.png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4" Type="http://schemas.openxmlformats.org/officeDocument/2006/relationships/slideLayout" Target="../slideLayouts/slideLayout2.xml"/><Relationship Id="rId13" Type="http://schemas.openxmlformats.org/officeDocument/2006/relationships/image" Target="../media/image14.png"/><Relationship Id="rId12" Type="http://schemas.openxmlformats.org/officeDocument/2006/relationships/image" Target="../media/image13.png"/><Relationship Id="rId11" Type="http://schemas.openxmlformats.org/officeDocument/2006/relationships/image" Target="../media/image12.png"/><Relationship Id="rId10" Type="http://schemas.openxmlformats.org/officeDocument/2006/relationships/image" Target="../media/image11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1469" y="1108659"/>
            <a:ext cx="8479790" cy="1764030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1585595" marR="5080" indent="-1573530">
              <a:lnSpc>
                <a:spcPts val="6490"/>
              </a:lnSpc>
              <a:spcBef>
                <a:spcPts val="905"/>
              </a:spcBef>
            </a:pPr>
            <a:r>
              <a:rPr sz="6000" spc="-45" dirty="0"/>
              <a:t>Читательская</a:t>
            </a:r>
            <a:r>
              <a:rPr sz="6000" spc="-204" dirty="0"/>
              <a:t> </a:t>
            </a:r>
            <a:r>
              <a:rPr sz="6000" spc="-45" dirty="0"/>
              <a:t>грамотность: </a:t>
            </a:r>
            <a:r>
              <a:rPr sz="6000" spc="-1340" dirty="0"/>
              <a:t> </a:t>
            </a:r>
            <a:r>
              <a:rPr sz="6000" spc="-25" dirty="0"/>
              <a:t>что?</a:t>
            </a:r>
            <a:r>
              <a:rPr sz="6000" spc="-135" dirty="0"/>
              <a:t> </a:t>
            </a:r>
            <a:r>
              <a:rPr sz="6000" spc="-40" dirty="0"/>
              <a:t>зачем?</a:t>
            </a:r>
            <a:r>
              <a:rPr sz="6000" spc="-135" dirty="0"/>
              <a:t> </a:t>
            </a:r>
            <a:r>
              <a:rPr sz="6000" spc="-20" dirty="0"/>
              <a:t>как?</a:t>
            </a:r>
            <a:endParaRPr sz="6000"/>
          </a:p>
        </p:txBody>
      </p:sp>
      <p:sp>
        <p:nvSpPr>
          <p:cNvPr id="3" name="object 3"/>
          <p:cNvSpPr txBox="1"/>
          <p:nvPr/>
        </p:nvSpPr>
        <p:spPr>
          <a:xfrm>
            <a:off x="1459230" y="3605428"/>
            <a:ext cx="10018395" cy="1431290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R="19050" algn="r">
              <a:lnSpc>
                <a:spcPct val="100000"/>
              </a:lnSpc>
              <a:spcBef>
                <a:spcPts val="1100"/>
              </a:spcBef>
            </a:pPr>
            <a:r>
              <a:rPr sz="3200" b="1" spc="-10" dirty="0">
                <a:latin typeface="Calibri" panose="020F0502020204030204"/>
                <a:cs typeface="Calibri" panose="020F0502020204030204"/>
              </a:rPr>
              <a:t>Цветкова</a:t>
            </a:r>
            <a:r>
              <a:rPr sz="3200" b="1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3200" b="1" spc="-65" dirty="0">
                <a:latin typeface="Calibri" panose="020F0502020204030204"/>
                <a:cs typeface="Calibri" panose="020F0502020204030204"/>
              </a:rPr>
              <a:t>Г.В.</a:t>
            </a:r>
            <a:endParaRPr sz="3200">
              <a:latin typeface="Calibri" panose="020F0502020204030204"/>
              <a:cs typeface="Calibri" panose="020F0502020204030204"/>
            </a:endParaRPr>
          </a:p>
          <a:p>
            <a:pPr marL="832485" marR="5080" indent="-820420">
              <a:lnSpc>
                <a:spcPts val="2590"/>
              </a:lnSpc>
              <a:spcBef>
                <a:spcPts val="1080"/>
              </a:spcBef>
              <a:tabLst>
                <a:tab pos="1072515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доцент	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центра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сопровождения</a:t>
            </a:r>
            <a:r>
              <a:rPr sz="24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инновационных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проектов</a:t>
            </a:r>
            <a:r>
              <a:rPr sz="24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5" dirty="0">
                <a:latin typeface="Calibri" panose="020F0502020204030204"/>
                <a:cs typeface="Calibri" panose="020F0502020204030204"/>
              </a:rPr>
              <a:t>ГАУ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ДПО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«ВГАПО», </a:t>
            </a:r>
            <a:r>
              <a:rPr sz="2400" spc="-5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региональный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методист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по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направлению</a:t>
            </a:r>
            <a:r>
              <a:rPr sz="24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«Читательская</a:t>
            </a:r>
            <a:r>
              <a:rPr sz="24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грамотность»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999488" y="749808"/>
            <a:ext cx="8340852" cy="45872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17244" y="1463558"/>
            <a:ext cx="10359390" cy="463359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Неспособность</a:t>
            </a:r>
            <a:r>
              <a:rPr sz="2800" spc="-1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адекватно</a:t>
            </a:r>
            <a:r>
              <a:rPr sz="2800" spc="-6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понять</a:t>
            </a:r>
            <a:r>
              <a:rPr sz="2800" spc="-2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текст</a:t>
            </a:r>
            <a:r>
              <a:rPr sz="280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или</a:t>
            </a:r>
            <a:r>
              <a:rPr sz="2800" spc="-2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текстовое</a:t>
            </a:r>
            <a:r>
              <a:rPr sz="2800" spc="-2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задание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241300" marR="1101090" indent="-228600">
              <a:lnSpc>
                <a:spcPts val="3030"/>
              </a:lnSpc>
              <a:spcBef>
                <a:spcPts val="1050"/>
              </a:spcBef>
              <a:buClr>
                <a:srgbClr val="171717"/>
              </a:buClr>
              <a:buFont typeface="Arial MT"/>
              <a:buChar char="•"/>
              <a:tabLst>
                <a:tab pos="323215" algn="l"/>
                <a:tab pos="323850" algn="l"/>
              </a:tabLst>
            </a:pPr>
            <a:r>
              <a:rPr dirty="0"/>
              <a:t>	</a:t>
            </a:r>
            <a:r>
              <a:rPr sz="2800" spc="-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Неумение</a:t>
            </a:r>
            <a:r>
              <a:rPr sz="2800" spc="-6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вычленить</a:t>
            </a:r>
            <a:r>
              <a:rPr sz="2800" spc="-6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главное,</a:t>
            </a:r>
            <a:r>
              <a:rPr sz="2800" spc="-5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сформулировать</a:t>
            </a:r>
            <a:r>
              <a:rPr sz="2800" spc="-5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свою</a:t>
            </a:r>
            <a:r>
              <a:rPr sz="2800" spc="-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точку </a:t>
            </a:r>
            <a:r>
              <a:rPr sz="2800" spc="-62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зрения </a:t>
            </a:r>
            <a:r>
              <a:rPr sz="280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или</a:t>
            </a:r>
            <a:r>
              <a:rPr sz="2800" spc="-1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доказательства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241300" marR="833120" indent="-228600">
              <a:lnSpc>
                <a:spcPts val="3020"/>
              </a:lnSpc>
              <a:spcBef>
                <a:spcPts val="101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Несформированность навыка </a:t>
            </a:r>
            <a:r>
              <a:rPr sz="2800" spc="-1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внимательного </a:t>
            </a:r>
            <a:r>
              <a:rPr sz="2800" spc="-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чтения </a:t>
            </a:r>
            <a:r>
              <a:rPr sz="280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условия </a:t>
            </a:r>
            <a:r>
              <a:rPr sz="2800" spc="-62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текстового</a:t>
            </a:r>
            <a:r>
              <a:rPr sz="2800" spc="-3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задания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241300" marR="248285" indent="-228600">
              <a:lnSpc>
                <a:spcPts val="3020"/>
              </a:lnSpc>
              <a:spcBef>
                <a:spcPts val="99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Неспособность </a:t>
            </a:r>
            <a:r>
              <a:rPr sz="280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правильно </a:t>
            </a:r>
            <a:r>
              <a:rPr sz="2800" spc="-1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выделить </a:t>
            </a:r>
            <a:r>
              <a:rPr sz="280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вопрос и </a:t>
            </a:r>
            <a:r>
              <a:rPr sz="2800" spc="-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проанализировать </a:t>
            </a:r>
            <a:r>
              <a:rPr sz="2800" spc="-62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его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241300" marR="9525" indent="-228600">
              <a:lnSpc>
                <a:spcPts val="3030"/>
              </a:lnSpc>
              <a:spcBef>
                <a:spcPts val="101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171717"/>
                </a:solidFill>
                <a:latin typeface="Calibri" panose="020F0502020204030204"/>
                <a:cs typeface="Calibri" panose="020F0502020204030204"/>
              </a:rPr>
              <a:t>Пробелы </a:t>
            </a:r>
            <a:r>
              <a:rPr sz="2800" spc="5" dirty="0">
                <a:solidFill>
                  <a:srgbClr val="171717"/>
                </a:solidFill>
                <a:latin typeface="Calibri" panose="020F0502020204030204"/>
                <a:cs typeface="Calibri" panose="020F0502020204030204"/>
              </a:rPr>
              <a:t>в </a:t>
            </a:r>
            <a:r>
              <a:rPr sz="2800" spc="-5" dirty="0">
                <a:solidFill>
                  <a:srgbClr val="171717"/>
                </a:solidFill>
                <a:latin typeface="Calibri" panose="020F0502020204030204"/>
                <a:cs typeface="Calibri" panose="020F0502020204030204"/>
              </a:rPr>
              <a:t>умении </a:t>
            </a:r>
            <a:r>
              <a:rPr sz="2800" spc="-10" dirty="0">
                <a:solidFill>
                  <a:srgbClr val="171717"/>
                </a:solidFill>
                <a:latin typeface="Calibri" panose="020F0502020204030204"/>
                <a:cs typeface="Calibri" panose="020F0502020204030204"/>
              </a:rPr>
              <a:t>контролировать </a:t>
            </a:r>
            <a:r>
              <a:rPr sz="2800" spc="-5" dirty="0">
                <a:solidFill>
                  <a:srgbClr val="171717"/>
                </a:solidFill>
                <a:latin typeface="Calibri" panose="020F0502020204030204"/>
                <a:cs typeface="Calibri" panose="020F0502020204030204"/>
              </a:rPr>
              <a:t>себя </a:t>
            </a:r>
            <a:r>
              <a:rPr sz="2800" spc="5" dirty="0">
                <a:solidFill>
                  <a:srgbClr val="171717"/>
                </a:solidFill>
                <a:latin typeface="Calibri" panose="020F0502020204030204"/>
                <a:cs typeface="Calibri" panose="020F0502020204030204"/>
              </a:rPr>
              <a:t>и </a:t>
            </a:r>
            <a:r>
              <a:rPr sz="2800" spc="-5" dirty="0">
                <a:solidFill>
                  <a:srgbClr val="171717"/>
                </a:solidFill>
                <a:latin typeface="Calibri" panose="020F0502020204030204"/>
                <a:cs typeface="Calibri" panose="020F0502020204030204"/>
              </a:rPr>
              <a:t>проверять </a:t>
            </a:r>
            <a:r>
              <a:rPr sz="2800" dirty="0">
                <a:solidFill>
                  <a:srgbClr val="171717"/>
                </a:solidFill>
                <a:latin typeface="Calibri" panose="020F0502020204030204"/>
                <a:cs typeface="Calibri" panose="020F0502020204030204"/>
              </a:rPr>
              <a:t>собственную </a:t>
            </a:r>
            <a:r>
              <a:rPr sz="2800" spc="-620" dirty="0">
                <a:solidFill>
                  <a:srgbClr val="171717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solidFill>
                  <a:srgbClr val="171717"/>
                </a:solidFill>
                <a:latin typeface="Calibri" panose="020F0502020204030204"/>
                <a:cs typeface="Calibri" panose="020F0502020204030204"/>
              </a:rPr>
              <a:t>работу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5055235">
              <a:lnSpc>
                <a:spcPct val="100000"/>
              </a:lnSpc>
              <a:spcBef>
                <a:spcPts val="625"/>
              </a:spcBef>
            </a:pPr>
            <a:r>
              <a:rPr sz="2800" i="1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 panose="020F0502020204030204"/>
                <a:cs typeface="Calibri" panose="020F0502020204030204"/>
                <a:hlinkClick r:id="rId2"/>
              </a:rPr>
              <a:t>https://www.ucheba.ru/article/3480</a:t>
            </a:r>
            <a:endParaRPr sz="28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46014" y="4941265"/>
            <a:ext cx="120459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7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к</a:t>
            </a:r>
            <a:r>
              <a:rPr sz="4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ак?</a:t>
            </a:r>
            <a:endParaRPr sz="48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78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Полезные</a:t>
            </a:r>
            <a:r>
              <a:rPr spc="20" dirty="0"/>
              <a:t> </a:t>
            </a:r>
            <a:r>
              <a:rPr spc="-10" dirty="0"/>
              <a:t>ссылки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1158239" y="2060320"/>
            <a:ext cx="7839709" cy="15240"/>
          </a:xfrm>
          <a:custGeom>
            <a:avLst/>
            <a:gdLst/>
            <a:ahLst/>
            <a:cxnLst/>
            <a:rect l="l" t="t" r="r" b="b"/>
            <a:pathLst>
              <a:path w="7839709" h="15239">
                <a:moveTo>
                  <a:pt x="7839456" y="0"/>
                </a:moveTo>
                <a:lnTo>
                  <a:pt x="0" y="0"/>
                </a:lnTo>
                <a:lnTo>
                  <a:pt x="0" y="15239"/>
                </a:lnTo>
                <a:lnTo>
                  <a:pt x="7839456" y="15239"/>
                </a:lnTo>
                <a:lnTo>
                  <a:pt x="7839456" y="0"/>
                </a:lnTo>
                <a:close/>
              </a:path>
            </a:pathLst>
          </a:custGeom>
          <a:solidFill>
            <a:srgbClr val="0462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17244" y="1768220"/>
            <a:ext cx="1019365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0"/>
              </a:spcBef>
              <a:buClr>
                <a:srgbClr val="00000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15" dirty="0">
                <a:solidFill>
                  <a:srgbClr val="0462C1"/>
                </a:solidFill>
                <a:latin typeface="Calibri" panose="020F0502020204030204"/>
                <a:cs typeface="Calibri" panose="020F0502020204030204"/>
              </a:rPr>
              <a:t>https://youtube.com/playlist?list=PLKLyHWrXJxNNr_WObG9jpqxzAitx9TAkO</a:t>
            </a:r>
            <a:r>
              <a:rPr sz="2000" spc="225" dirty="0">
                <a:solidFill>
                  <a:srgbClr val="0462C1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-</a:t>
            </a:r>
            <a:r>
              <a:rPr sz="20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Новые</a:t>
            </a:r>
            <a:r>
              <a:rPr sz="2000" spc="6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подходы</a:t>
            </a:r>
            <a:r>
              <a:rPr sz="200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к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58239" y="2825369"/>
            <a:ext cx="7839709" cy="15240"/>
          </a:xfrm>
          <a:custGeom>
            <a:avLst/>
            <a:gdLst/>
            <a:ahLst/>
            <a:cxnLst/>
            <a:rect l="l" t="t" r="r" b="b"/>
            <a:pathLst>
              <a:path w="7839709" h="15239">
                <a:moveTo>
                  <a:pt x="7839456" y="0"/>
                </a:moveTo>
                <a:lnTo>
                  <a:pt x="0" y="0"/>
                </a:lnTo>
                <a:lnTo>
                  <a:pt x="0" y="15239"/>
                </a:lnTo>
                <a:lnTo>
                  <a:pt x="7839456" y="15239"/>
                </a:lnTo>
                <a:lnTo>
                  <a:pt x="7839456" y="0"/>
                </a:lnTo>
                <a:close/>
              </a:path>
            </a:pathLst>
          </a:custGeom>
          <a:solidFill>
            <a:srgbClr val="0462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17244" y="1981581"/>
            <a:ext cx="10059035" cy="10947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1300">
              <a:lnSpc>
                <a:spcPts val="2040"/>
              </a:lnSpc>
              <a:spcBef>
                <a:spcPts val="90"/>
              </a:spcBef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оцениванию</a:t>
            </a:r>
            <a:r>
              <a:rPr sz="2000" spc="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читательской</a:t>
            </a:r>
            <a:r>
              <a:rPr sz="2000" spc="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грамотности.</a:t>
            </a:r>
            <a:r>
              <a:rPr sz="20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Анализ</a:t>
            </a:r>
            <a:r>
              <a:rPr sz="2000" spc="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результатов</a:t>
            </a:r>
            <a:r>
              <a:rPr sz="2000" spc="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российских</a:t>
            </a:r>
            <a:r>
              <a:rPr sz="200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учащихся</a:t>
            </a:r>
            <a:r>
              <a:rPr sz="20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в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241300">
              <a:lnSpc>
                <a:spcPts val="2040"/>
              </a:lnSpc>
            </a:pPr>
            <a:r>
              <a:rPr sz="2000" spc="-20" dirty="0">
                <a:latin typeface="Calibri" panose="020F0502020204030204"/>
                <a:cs typeface="Calibri" panose="020F0502020204030204"/>
              </a:rPr>
              <a:t>международном</a:t>
            </a:r>
            <a:r>
              <a:rPr sz="2000" spc="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исследовании</a:t>
            </a:r>
            <a:r>
              <a:rPr sz="2000" spc="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PISA-2018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241300" indent="-228600">
              <a:lnSpc>
                <a:spcPts val="2040"/>
              </a:lnSpc>
              <a:spcBef>
                <a:spcPts val="270"/>
              </a:spcBef>
              <a:buClr>
                <a:srgbClr val="00000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15" dirty="0">
                <a:solidFill>
                  <a:srgbClr val="0462C1"/>
                </a:solidFill>
                <a:latin typeface="Calibri" panose="020F0502020204030204"/>
                <a:cs typeface="Calibri" panose="020F0502020204030204"/>
              </a:rPr>
              <a:t>https://youtube.com/playlist?list=PLKLyHWrXJxNNr_WObG9jpqxzAitx9TAkO</a:t>
            </a:r>
            <a:r>
              <a:rPr sz="2000" spc="229" dirty="0">
                <a:solidFill>
                  <a:srgbClr val="0462C1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-</a:t>
            </a:r>
            <a:r>
              <a:rPr sz="2000" spc="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Навигация</a:t>
            </a:r>
            <a:r>
              <a:rPr sz="2000" spc="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по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241300">
              <a:lnSpc>
                <a:spcPts val="2040"/>
              </a:lnSpc>
            </a:pPr>
            <a:r>
              <a:rPr sz="2000" spc="-5" dirty="0">
                <a:latin typeface="Calibri" panose="020F0502020204030204"/>
                <a:cs typeface="Calibri" panose="020F0502020204030204"/>
              </a:rPr>
              <a:t>ресурсам</a:t>
            </a:r>
            <a:r>
              <a:rPr sz="20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для</a:t>
            </a:r>
            <a:r>
              <a:rPr sz="20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формирования и</a:t>
            </a:r>
            <a:r>
              <a:rPr sz="20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оценки</a:t>
            </a:r>
            <a:r>
              <a:rPr sz="20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читательской</a:t>
            </a:r>
            <a:r>
              <a:rPr sz="20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грамотности:</a:t>
            </a:r>
            <a:r>
              <a:rPr sz="2000" spc="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открытый</a:t>
            </a:r>
            <a:r>
              <a:rPr sz="200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банк</a:t>
            </a:r>
            <a:r>
              <a:rPr sz="20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заданий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58239" y="3593465"/>
            <a:ext cx="7839709" cy="15240"/>
          </a:xfrm>
          <a:custGeom>
            <a:avLst/>
            <a:gdLst/>
            <a:ahLst/>
            <a:cxnLst/>
            <a:rect l="l" t="t" r="r" b="b"/>
            <a:pathLst>
              <a:path w="7839709" h="15239">
                <a:moveTo>
                  <a:pt x="7839456" y="0"/>
                </a:moveTo>
                <a:lnTo>
                  <a:pt x="0" y="0"/>
                </a:lnTo>
                <a:lnTo>
                  <a:pt x="0" y="15240"/>
                </a:lnTo>
                <a:lnTo>
                  <a:pt x="7839456" y="15240"/>
                </a:lnTo>
                <a:lnTo>
                  <a:pt x="7839456" y="0"/>
                </a:lnTo>
                <a:close/>
              </a:path>
            </a:pathLst>
          </a:custGeom>
          <a:solidFill>
            <a:srgbClr val="0462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17244" y="2922030"/>
            <a:ext cx="10155555" cy="92265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390"/>
              </a:spcBef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(5-9 классы)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241300" indent="-228600">
              <a:lnSpc>
                <a:spcPts val="2040"/>
              </a:lnSpc>
              <a:spcBef>
                <a:spcPts val="290"/>
              </a:spcBef>
              <a:buClr>
                <a:srgbClr val="00000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15" dirty="0">
                <a:solidFill>
                  <a:srgbClr val="0462C1"/>
                </a:solidFill>
                <a:latin typeface="Calibri" panose="020F0502020204030204"/>
                <a:cs typeface="Calibri" panose="020F0502020204030204"/>
              </a:rPr>
              <a:t>https://youtube.com/playlist?list=PLKLyHWrXJxNNr_WObG9jpqxzAitx9TAkO</a:t>
            </a:r>
            <a:r>
              <a:rPr sz="2000" spc="245" dirty="0">
                <a:solidFill>
                  <a:srgbClr val="0462C1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-</a:t>
            </a:r>
            <a:r>
              <a:rPr sz="2000" spc="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Познакомить</a:t>
            </a:r>
            <a:r>
              <a:rPr sz="2000" spc="6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с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241300">
              <a:lnSpc>
                <a:spcPts val="2040"/>
              </a:lnSpc>
            </a:pPr>
            <a:r>
              <a:rPr sz="2000" spc="-20" dirty="0">
                <a:latin typeface="Calibri" panose="020F0502020204030204"/>
                <a:cs typeface="Calibri" panose="020F0502020204030204"/>
              </a:rPr>
              <a:t>содержанием</a:t>
            </a:r>
            <a:r>
              <a:rPr sz="20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и</a:t>
            </a:r>
            <a:r>
              <a:rPr sz="20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возможностями</a:t>
            </a:r>
            <a:r>
              <a:rPr sz="2000" spc="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использования</a:t>
            </a:r>
            <a:r>
              <a:rPr sz="2000" spc="7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в</a:t>
            </a:r>
            <a:r>
              <a:rPr sz="20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учебном</a:t>
            </a:r>
            <a:r>
              <a:rPr sz="20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процессе</a:t>
            </a:r>
            <a:r>
              <a:rPr sz="2000" spc="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сборников заданий</a:t>
            </a:r>
            <a:r>
              <a:rPr sz="200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по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58239" y="4361560"/>
            <a:ext cx="7839709" cy="15240"/>
          </a:xfrm>
          <a:custGeom>
            <a:avLst/>
            <a:gdLst/>
            <a:ahLst/>
            <a:cxnLst/>
            <a:rect l="l" t="t" r="r" b="b"/>
            <a:pathLst>
              <a:path w="7839709" h="15239">
                <a:moveTo>
                  <a:pt x="7839456" y="0"/>
                </a:moveTo>
                <a:lnTo>
                  <a:pt x="0" y="0"/>
                </a:lnTo>
                <a:lnTo>
                  <a:pt x="0" y="15239"/>
                </a:lnTo>
                <a:lnTo>
                  <a:pt x="7839456" y="15239"/>
                </a:lnTo>
                <a:lnTo>
                  <a:pt x="7839456" y="0"/>
                </a:lnTo>
                <a:close/>
              </a:path>
            </a:pathLst>
          </a:custGeom>
          <a:solidFill>
            <a:srgbClr val="0462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17244" y="3691528"/>
            <a:ext cx="9755505" cy="92138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385"/>
              </a:spcBef>
            </a:pPr>
            <a:r>
              <a:rPr sz="2000" spc="-15" dirty="0">
                <a:latin typeface="Calibri" panose="020F0502020204030204"/>
                <a:cs typeface="Calibri" panose="020F0502020204030204"/>
              </a:rPr>
              <a:t>читательской</a:t>
            </a:r>
            <a:r>
              <a:rPr sz="200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грамотности</a:t>
            </a:r>
            <a:r>
              <a:rPr sz="20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из</a:t>
            </a:r>
            <a:r>
              <a:rPr sz="20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серии</a:t>
            </a:r>
            <a:r>
              <a:rPr sz="20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«Функциональная</a:t>
            </a:r>
            <a:r>
              <a:rPr sz="2000" spc="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грамотность.</a:t>
            </a:r>
            <a:r>
              <a:rPr sz="2000" spc="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Учимся</a:t>
            </a:r>
            <a:r>
              <a:rPr sz="20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для</a:t>
            </a:r>
            <a:r>
              <a:rPr sz="20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жизни»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241300" marR="47625" indent="-228600">
              <a:lnSpc>
                <a:spcPct val="70000"/>
              </a:lnSpc>
              <a:spcBef>
                <a:spcPts val="1010"/>
              </a:spcBef>
              <a:buClr>
                <a:srgbClr val="00000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15" dirty="0">
                <a:solidFill>
                  <a:srgbClr val="0462C1"/>
                </a:solidFill>
                <a:latin typeface="Calibri" panose="020F0502020204030204"/>
                <a:cs typeface="Calibri" panose="020F0502020204030204"/>
              </a:rPr>
              <a:t>https://youtube.com/playlist?list=PLKLyHWrXJxNNr_WObG9jpqxzAitx9TAkO</a:t>
            </a:r>
            <a:r>
              <a:rPr sz="2000" spc="-10" dirty="0">
                <a:solidFill>
                  <a:srgbClr val="0462C1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- Какие 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тексты </a:t>
            </a:r>
            <a:r>
              <a:rPr sz="2000" spc="-4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нужны</a:t>
            </a:r>
            <a:r>
              <a:rPr sz="2000" spc="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для</a:t>
            </a:r>
            <a:r>
              <a:rPr sz="20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формирования</a:t>
            </a:r>
            <a:r>
              <a:rPr sz="20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читательской</a:t>
            </a:r>
            <a:r>
              <a:rPr sz="20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грамотности?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158239" y="4913248"/>
            <a:ext cx="7839709" cy="15240"/>
          </a:xfrm>
          <a:custGeom>
            <a:avLst/>
            <a:gdLst/>
            <a:ahLst/>
            <a:cxnLst/>
            <a:rect l="l" t="t" r="r" b="b"/>
            <a:pathLst>
              <a:path w="7839709" h="15239">
                <a:moveTo>
                  <a:pt x="7839456" y="0"/>
                </a:moveTo>
                <a:lnTo>
                  <a:pt x="0" y="0"/>
                </a:lnTo>
                <a:lnTo>
                  <a:pt x="0" y="15239"/>
                </a:lnTo>
                <a:lnTo>
                  <a:pt x="7839456" y="15239"/>
                </a:lnTo>
                <a:lnTo>
                  <a:pt x="7839456" y="0"/>
                </a:lnTo>
                <a:close/>
              </a:path>
            </a:pathLst>
          </a:custGeom>
          <a:solidFill>
            <a:srgbClr val="0462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158239" y="5467984"/>
            <a:ext cx="7839709" cy="15240"/>
          </a:xfrm>
          <a:custGeom>
            <a:avLst/>
            <a:gdLst/>
            <a:ahLst/>
            <a:cxnLst/>
            <a:rect l="l" t="t" r="r" b="b"/>
            <a:pathLst>
              <a:path w="7839709" h="15239">
                <a:moveTo>
                  <a:pt x="7839456" y="0"/>
                </a:moveTo>
                <a:lnTo>
                  <a:pt x="0" y="0"/>
                </a:lnTo>
                <a:lnTo>
                  <a:pt x="0" y="15239"/>
                </a:lnTo>
                <a:lnTo>
                  <a:pt x="7839456" y="15239"/>
                </a:lnTo>
                <a:lnTo>
                  <a:pt x="7839456" y="0"/>
                </a:lnTo>
                <a:close/>
              </a:path>
            </a:pathLst>
          </a:custGeom>
          <a:solidFill>
            <a:srgbClr val="0462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917244" y="4622419"/>
            <a:ext cx="10010775" cy="13112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1300" indent="-228600">
              <a:lnSpc>
                <a:spcPts val="2040"/>
              </a:lnSpc>
              <a:spcBef>
                <a:spcPts val="90"/>
              </a:spcBef>
              <a:buClr>
                <a:srgbClr val="00000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15" dirty="0">
                <a:solidFill>
                  <a:srgbClr val="0462C1"/>
                </a:solidFill>
                <a:latin typeface="Calibri" panose="020F0502020204030204"/>
                <a:cs typeface="Calibri" panose="020F0502020204030204"/>
              </a:rPr>
              <a:t>https://youtube.com/playlist?list=PLKLyHWrXJxNNr_WObG9jpqxzAitx9TAkO</a:t>
            </a:r>
            <a:r>
              <a:rPr sz="2000" spc="229" dirty="0">
                <a:solidFill>
                  <a:srgbClr val="0462C1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-</a:t>
            </a:r>
            <a:r>
              <a:rPr sz="2000" spc="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Какие</a:t>
            </a:r>
            <a:r>
              <a:rPr sz="2000" spc="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задания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241300">
              <a:lnSpc>
                <a:spcPts val="2040"/>
              </a:lnSpc>
            </a:pPr>
            <a:r>
              <a:rPr sz="2000" spc="-15" dirty="0">
                <a:latin typeface="Calibri" panose="020F0502020204030204"/>
                <a:cs typeface="Calibri" panose="020F0502020204030204"/>
              </a:rPr>
              <a:t>нужны</a:t>
            </a:r>
            <a:r>
              <a:rPr sz="2000" spc="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в</a:t>
            </a:r>
            <a:r>
              <a:rPr sz="20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образовательном</a:t>
            </a:r>
            <a:r>
              <a:rPr sz="2000" spc="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процессе</a:t>
            </a:r>
            <a:r>
              <a:rPr sz="2000" spc="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для</a:t>
            </a:r>
            <a:r>
              <a:rPr sz="20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формирования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читательской</a:t>
            </a:r>
            <a:r>
              <a:rPr sz="200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грамотности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241300" marR="5080" indent="-228600">
              <a:lnSpc>
                <a:spcPct val="70000"/>
              </a:lnSpc>
              <a:spcBef>
                <a:spcPts val="1010"/>
              </a:spcBef>
              <a:buClr>
                <a:srgbClr val="00000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15" dirty="0">
                <a:solidFill>
                  <a:srgbClr val="0462C1"/>
                </a:solidFill>
                <a:latin typeface="Calibri" panose="020F0502020204030204"/>
                <a:cs typeface="Calibri" panose="020F0502020204030204"/>
              </a:rPr>
              <a:t>https://youtube.com/playlist?list=PLKLyHWrXJxNNr_WObG9jpqxzAitx9TAkO</a:t>
            </a:r>
            <a:r>
              <a:rPr sz="2000" spc="-10" dirty="0">
                <a:solidFill>
                  <a:srgbClr val="0462C1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- Новые </a:t>
            </a:r>
            <a:r>
              <a:rPr sz="200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педагогические</a:t>
            </a:r>
            <a:r>
              <a:rPr sz="20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технологии</a:t>
            </a:r>
            <a:r>
              <a:rPr sz="200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и</a:t>
            </a:r>
            <a:r>
              <a:rPr sz="20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инструменты</a:t>
            </a:r>
            <a:r>
              <a:rPr sz="2000" spc="9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для</a:t>
            </a:r>
            <a:r>
              <a:rPr sz="20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формирования 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читательской</a:t>
            </a:r>
            <a:r>
              <a:rPr sz="200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грамотности. </a:t>
            </a:r>
            <a:r>
              <a:rPr sz="2000" spc="-434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Осмысленное</a:t>
            </a:r>
            <a:r>
              <a:rPr sz="2000" spc="1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чтение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24094" y="4831486"/>
            <a:ext cx="145034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ч</a:t>
            </a:r>
            <a:r>
              <a:rPr sz="6000" b="1" spc="-6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60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о?</a:t>
            </a:r>
            <a:endParaRPr sz="60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902" y="340614"/>
            <a:ext cx="10566400" cy="609219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11430" indent="966470" algn="just">
              <a:lnSpc>
                <a:spcPct val="90000"/>
              </a:lnSpc>
              <a:spcBef>
                <a:spcPts val="385"/>
              </a:spcBef>
            </a:pPr>
            <a:r>
              <a:rPr sz="2400" spc="-15" dirty="0">
                <a:latin typeface="Calibri" panose="020F0502020204030204"/>
                <a:cs typeface="Calibri" panose="020F0502020204030204"/>
              </a:rPr>
              <a:t>«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Грамотность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чтения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-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способность 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человека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к пониманию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письменных </a:t>
            </a:r>
            <a:r>
              <a:rPr sz="2400" b="1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текстов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и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рефлексии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на них, к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использованию </a:t>
            </a:r>
            <a:r>
              <a:rPr sz="2400" b="1" spc="5" dirty="0">
                <a:latin typeface="Calibri" panose="020F0502020204030204"/>
                <a:cs typeface="Calibri" panose="020F0502020204030204"/>
              </a:rPr>
              <a:t>их 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содержания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для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достижения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 собственных</a:t>
            </a:r>
            <a:r>
              <a:rPr sz="2400" b="1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целей,</a:t>
            </a:r>
            <a:r>
              <a:rPr sz="2400" b="1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развития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знаний</a:t>
            </a:r>
            <a:r>
              <a:rPr sz="2400" b="1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и</a:t>
            </a:r>
            <a:r>
              <a:rPr sz="2400" b="1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возможностей,</a:t>
            </a:r>
            <a:r>
              <a:rPr sz="2400" b="1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для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 активного</a:t>
            </a:r>
            <a:r>
              <a:rPr sz="2400" b="1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участия</a:t>
            </a:r>
            <a:r>
              <a:rPr sz="2400" b="1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в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8204200" algn="just">
              <a:lnSpc>
                <a:spcPts val="2590"/>
              </a:lnSpc>
            </a:pPr>
            <a:r>
              <a:rPr sz="2400" b="1" spc="5" dirty="0">
                <a:latin typeface="Calibri" panose="020F0502020204030204"/>
                <a:cs typeface="Calibri" panose="020F0502020204030204"/>
              </a:rPr>
              <a:t>жизни</a:t>
            </a:r>
            <a:r>
              <a:rPr sz="2400" b="1" spc="-9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общества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»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50">
              <a:latin typeface="Calibri" panose="020F0502020204030204"/>
              <a:cs typeface="Calibri" panose="020F0502020204030204"/>
            </a:endParaRPr>
          </a:p>
          <a:p>
            <a:pPr marL="1217295" marR="45085" indent="-525145" algn="r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«Выпускник</a:t>
            </a:r>
            <a:r>
              <a:rPr sz="24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основной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школы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должен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понимать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тексты, </a:t>
            </a:r>
            <a:r>
              <a:rPr sz="2400" dirty="0">
                <a:latin typeface="Calibri" panose="020F0502020204030204"/>
                <a:cs typeface="Calibri" panose="020F0502020204030204"/>
              </a:rPr>
              <a:t>размышлять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над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их </a:t>
            </a:r>
            <a:r>
              <a:rPr sz="2400" spc="-5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содержанием,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оценивать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их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смысл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и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значение</a:t>
            </a:r>
            <a:r>
              <a:rPr sz="240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и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излагать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свои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мысли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о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R="43815" algn="r">
              <a:lnSpc>
                <a:spcPct val="100000"/>
              </a:lnSpc>
            </a:pPr>
            <a:r>
              <a:rPr sz="2400" dirty="0">
                <a:latin typeface="Calibri" panose="020F0502020204030204"/>
                <a:cs typeface="Calibri" panose="020F0502020204030204"/>
              </a:rPr>
              <a:t>прочитанном»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50">
              <a:latin typeface="Calibri" panose="020F0502020204030204"/>
              <a:cs typeface="Calibri" panose="020F0502020204030204"/>
            </a:endParaRPr>
          </a:p>
          <a:p>
            <a:pPr marR="49530" algn="r">
              <a:lnSpc>
                <a:spcPct val="100000"/>
              </a:lnSpc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Основное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внимание</a:t>
            </a:r>
            <a:r>
              <a:rPr sz="2400" spc="4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уделяется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проверке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умения</a:t>
            </a:r>
            <a:r>
              <a:rPr sz="24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"грамотно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читать"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в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различных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R="45085" algn="r">
              <a:lnSpc>
                <a:spcPct val="100000"/>
              </a:lnSpc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ситуациях: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50">
              <a:latin typeface="Calibri" panose="020F0502020204030204"/>
              <a:cs typeface="Calibri" panose="020F0502020204030204"/>
            </a:endParaRPr>
          </a:p>
          <a:p>
            <a:pPr marL="98425" marR="49530" indent="295275" algn="r">
              <a:lnSpc>
                <a:spcPct val="100000"/>
              </a:lnSpc>
            </a:pPr>
            <a:r>
              <a:rPr sz="2400" dirty="0">
                <a:latin typeface="Calibri" panose="020F0502020204030204"/>
                <a:cs typeface="Calibri" panose="020F0502020204030204"/>
              </a:rPr>
              <a:t>-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учащимся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предлагаются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тексты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разных жанров: отрывки </a:t>
            </a:r>
            <a:r>
              <a:rPr sz="2400" dirty="0">
                <a:latin typeface="Calibri" panose="020F0502020204030204"/>
                <a:cs typeface="Calibri" panose="020F0502020204030204"/>
              </a:rPr>
              <a:t>из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художественных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произведений,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биографии,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тексты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развлекательного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характера,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личные</a:t>
            </a:r>
            <a:r>
              <a:rPr sz="24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письма, </a:t>
            </a:r>
            <a:r>
              <a:rPr sz="2400" spc="-5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документы,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статьи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из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газет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и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журналов,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инструкции,</a:t>
            </a:r>
            <a:r>
              <a:rPr sz="240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рекламные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объявления,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403225" marR="50800" indent="1423670" algn="r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географические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карты </a:t>
            </a:r>
            <a:r>
              <a:rPr sz="2400" dirty="0">
                <a:latin typeface="Calibri" panose="020F0502020204030204"/>
                <a:cs typeface="Calibri" panose="020F0502020204030204"/>
              </a:rPr>
              <a:t>и др. В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них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используются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различные </a:t>
            </a:r>
            <a:r>
              <a:rPr sz="2400" dirty="0">
                <a:latin typeface="Calibri" panose="020F0502020204030204"/>
                <a:cs typeface="Calibri" panose="020F0502020204030204"/>
              </a:rPr>
              <a:t>формы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представления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информации: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диаграммы,</a:t>
            </a:r>
            <a:r>
              <a:rPr sz="24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рисунки,</a:t>
            </a:r>
            <a:r>
              <a:rPr sz="240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карты,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таблицы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и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графики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61382" y="4887925"/>
            <a:ext cx="217360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З</a:t>
            </a:r>
            <a:r>
              <a:rPr sz="5400" b="1" spc="-2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а</a:t>
            </a:r>
            <a:r>
              <a:rPr sz="5400" b="1" spc="-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ч</a:t>
            </a:r>
            <a:r>
              <a:rPr sz="5400" b="1" spc="-5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е</a:t>
            </a:r>
            <a:r>
              <a:rPr sz="5400" b="1" spc="-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м?</a:t>
            </a:r>
            <a:endParaRPr sz="54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1910" y="897712"/>
            <a:ext cx="79178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dirty="0">
                <a:uFill>
                  <a:solidFill>
                    <a:srgbClr val="000000"/>
                  </a:solidFill>
                </a:uFill>
                <a:latin typeface="Calibri" panose="020F0502020204030204"/>
                <a:cs typeface="Calibri" panose="020F0502020204030204"/>
              </a:rPr>
              <a:t>Важные</a:t>
            </a:r>
            <a:r>
              <a:rPr sz="3600" u="heavy" spc="-30" dirty="0">
                <a:uFill>
                  <a:solidFill>
                    <a:srgbClr val="000000"/>
                  </a:solidFill>
                </a:uFill>
                <a:latin typeface="Calibri" panose="020F0502020204030204"/>
                <a:cs typeface="Calibri" panose="020F0502020204030204"/>
              </a:rPr>
              <a:t> </a:t>
            </a:r>
            <a:r>
              <a:rPr sz="3600" u="heavy" spc="-10" dirty="0">
                <a:uFill>
                  <a:solidFill>
                    <a:srgbClr val="000000"/>
                  </a:solidFill>
                </a:uFill>
                <a:latin typeface="Calibri" panose="020F0502020204030204"/>
                <a:cs typeface="Calibri" panose="020F0502020204030204"/>
              </a:rPr>
              <a:t>умения</a:t>
            </a:r>
            <a:r>
              <a:rPr sz="3600" u="heavy" spc="-85" dirty="0">
                <a:uFill>
                  <a:solidFill>
                    <a:srgbClr val="000000"/>
                  </a:solidFill>
                </a:uFill>
                <a:latin typeface="Calibri" panose="020F0502020204030204"/>
                <a:cs typeface="Calibri" panose="020F0502020204030204"/>
              </a:rPr>
              <a:t> </a:t>
            </a:r>
            <a:r>
              <a:rPr sz="3600" u="heavy" spc="-15" dirty="0">
                <a:uFill>
                  <a:solidFill>
                    <a:srgbClr val="000000"/>
                  </a:solidFill>
                </a:uFill>
                <a:latin typeface="Calibri" panose="020F0502020204030204"/>
                <a:cs typeface="Calibri" panose="020F0502020204030204"/>
              </a:rPr>
              <a:t>современного</a:t>
            </a:r>
            <a:r>
              <a:rPr sz="3600" u="heavy" spc="-90" dirty="0">
                <a:uFill>
                  <a:solidFill>
                    <a:srgbClr val="000000"/>
                  </a:solidFill>
                </a:uFill>
                <a:latin typeface="Calibri" panose="020F0502020204030204"/>
                <a:cs typeface="Calibri" panose="020F0502020204030204"/>
              </a:rPr>
              <a:t> </a:t>
            </a:r>
            <a:r>
              <a:rPr sz="3600" u="heavy" spc="-15" dirty="0">
                <a:uFill>
                  <a:solidFill>
                    <a:srgbClr val="000000"/>
                  </a:solidFill>
                </a:uFill>
                <a:latin typeface="Calibri" panose="020F0502020204030204"/>
                <a:cs typeface="Calibri" panose="020F0502020204030204"/>
              </a:rPr>
              <a:t>читателя:</a:t>
            </a:r>
            <a:endParaRPr sz="3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75640" marR="62230" indent="-344805">
              <a:lnSpc>
                <a:spcPct val="150000"/>
              </a:lnSpc>
              <a:spcBef>
                <a:spcPts val="95"/>
              </a:spcBef>
              <a:buFont typeface="Wingdings" panose="05000000000000000000"/>
              <a:buChar char=""/>
              <a:tabLst>
                <a:tab pos="676910" algn="l"/>
                <a:tab pos="2917190" algn="l"/>
                <a:tab pos="5139690" algn="l"/>
                <a:tab pos="6267450" algn="l"/>
                <a:tab pos="8145780" algn="l"/>
                <a:tab pos="8486775" algn="l"/>
              </a:tabLst>
            </a:pPr>
            <a:r>
              <a:rPr spc="80" dirty="0"/>
              <a:t>о</a:t>
            </a:r>
            <a:r>
              <a:rPr spc="-65" dirty="0"/>
              <a:t>с</a:t>
            </a:r>
            <a:r>
              <a:rPr spc="-5" dirty="0"/>
              <a:t>у</a:t>
            </a:r>
            <a:r>
              <a:rPr spc="-10" dirty="0"/>
              <a:t>щ</a:t>
            </a:r>
            <a:r>
              <a:rPr spc="45" dirty="0"/>
              <a:t>е</a:t>
            </a:r>
            <a:r>
              <a:rPr spc="-15" dirty="0"/>
              <a:t>с</a:t>
            </a:r>
            <a:r>
              <a:rPr spc="-10" dirty="0"/>
              <a:t>т</a:t>
            </a:r>
            <a:r>
              <a:rPr spc="-70" dirty="0"/>
              <a:t>в</a:t>
            </a:r>
            <a:r>
              <a:rPr dirty="0"/>
              <a:t>ля</a:t>
            </a:r>
            <a:r>
              <a:rPr spc="-15" dirty="0"/>
              <a:t>т</a:t>
            </a:r>
            <a:r>
              <a:rPr dirty="0"/>
              <a:t>ь</a:t>
            </a:r>
            <a:r>
              <a:rPr dirty="0"/>
              <a:t>	</a:t>
            </a:r>
            <a:r>
              <a:rPr spc="-25" dirty="0"/>
              <a:t>э</a:t>
            </a:r>
            <a:r>
              <a:rPr spc="-25" dirty="0"/>
              <a:t>ф</a:t>
            </a:r>
            <a:r>
              <a:rPr dirty="0"/>
              <a:t>ф</a:t>
            </a:r>
            <a:r>
              <a:rPr spc="-5" dirty="0"/>
              <a:t>е</a:t>
            </a:r>
            <a:r>
              <a:rPr spc="-55" dirty="0"/>
              <a:t>к</a:t>
            </a:r>
            <a:r>
              <a:rPr spc="-10" dirty="0"/>
              <a:t>ти</a:t>
            </a:r>
            <a:r>
              <a:rPr dirty="0"/>
              <a:t>в</a:t>
            </a:r>
            <a:r>
              <a:rPr spc="10" dirty="0"/>
              <a:t>н</a:t>
            </a:r>
            <a:r>
              <a:rPr spc="5" dirty="0"/>
              <a:t>ый</a:t>
            </a:r>
            <a:r>
              <a:rPr dirty="0"/>
              <a:t>	</a:t>
            </a:r>
            <a:r>
              <a:rPr spc="5" dirty="0"/>
              <a:t>п</a:t>
            </a:r>
            <a:r>
              <a:rPr spc="10" dirty="0"/>
              <a:t>о</a:t>
            </a:r>
            <a:r>
              <a:rPr spc="5" dirty="0"/>
              <a:t>и</a:t>
            </a:r>
            <a:r>
              <a:rPr spc="-25" dirty="0"/>
              <a:t>с</a:t>
            </a:r>
            <a:r>
              <a:rPr spc="-10" dirty="0"/>
              <a:t>к</a:t>
            </a:r>
            <a:r>
              <a:rPr dirty="0"/>
              <a:t>,</a:t>
            </a:r>
            <a:r>
              <a:rPr dirty="0"/>
              <a:t>	</a:t>
            </a:r>
            <a:r>
              <a:rPr spc="-15" dirty="0"/>
              <a:t>с</a:t>
            </a:r>
            <a:r>
              <a:rPr spc="10" dirty="0"/>
              <a:t>о</a:t>
            </a:r>
            <a:r>
              <a:rPr spc="-60" dirty="0"/>
              <a:t>р</a:t>
            </a:r>
            <a:r>
              <a:rPr spc="-10" dirty="0"/>
              <a:t>ти</a:t>
            </a:r>
            <a:r>
              <a:rPr spc="-10" dirty="0"/>
              <a:t>р</a:t>
            </a:r>
            <a:r>
              <a:rPr spc="10" dirty="0"/>
              <a:t>о</a:t>
            </a:r>
            <a:r>
              <a:rPr dirty="0"/>
              <a:t>в</a:t>
            </a:r>
            <a:r>
              <a:rPr spc="-60" dirty="0"/>
              <a:t>к</a:t>
            </a:r>
            <a:r>
              <a:rPr dirty="0"/>
              <a:t>у</a:t>
            </a:r>
            <a:r>
              <a:rPr dirty="0"/>
              <a:t>	</a:t>
            </a:r>
            <a:r>
              <a:rPr spc="5" dirty="0"/>
              <a:t>и</a:t>
            </a:r>
            <a:r>
              <a:rPr dirty="0"/>
              <a:t>	</a:t>
            </a:r>
            <a:r>
              <a:rPr spc="5" dirty="0"/>
              <a:t>ф</a:t>
            </a:r>
            <a:r>
              <a:rPr spc="-5" dirty="0"/>
              <a:t>и</a:t>
            </a:r>
            <a:r>
              <a:rPr spc="10" dirty="0"/>
              <a:t>л</a:t>
            </a:r>
            <a:r>
              <a:rPr spc="-245" dirty="0"/>
              <a:t>ь</a:t>
            </a:r>
            <a:r>
              <a:rPr spc="15" dirty="0"/>
              <a:t>т</a:t>
            </a:r>
            <a:r>
              <a:rPr spc="-10" dirty="0"/>
              <a:t>р</a:t>
            </a:r>
            <a:r>
              <a:rPr spc="5" dirty="0"/>
              <a:t>а</a:t>
            </a:r>
            <a:r>
              <a:rPr spc="-10" dirty="0"/>
              <a:t>ц</a:t>
            </a:r>
            <a:r>
              <a:rPr spc="-5" dirty="0"/>
              <a:t>и</a:t>
            </a:r>
            <a:r>
              <a:rPr dirty="0"/>
              <a:t>ю  </a:t>
            </a:r>
            <a:r>
              <a:rPr spc="-30" dirty="0"/>
              <a:t>большого</a:t>
            </a:r>
            <a:r>
              <a:rPr spc="-80" dirty="0"/>
              <a:t> </a:t>
            </a:r>
            <a:r>
              <a:rPr spc="-25" dirty="0"/>
              <a:t>объёма</a:t>
            </a:r>
            <a:r>
              <a:rPr spc="-35" dirty="0"/>
              <a:t> </a:t>
            </a:r>
            <a:r>
              <a:rPr spc="-5" dirty="0"/>
              <a:t>информации;</a:t>
            </a:r>
            <a:endParaRPr spc="-5" dirty="0"/>
          </a:p>
          <a:p>
            <a:pPr marL="675640" marR="5080" indent="-344805">
              <a:lnSpc>
                <a:spcPts val="5040"/>
              </a:lnSpc>
              <a:spcBef>
                <a:spcPts val="450"/>
              </a:spcBef>
              <a:buFont typeface="Wingdings" panose="05000000000000000000"/>
              <a:buChar char=""/>
              <a:tabLst>
                <a:tab pos="676910" algn="l"/>
                <a:tab pos="2642870" algn="l"/>
                <a:tab pos="3931920" algn="l"/>
                <a:tab pos="5502275" algn="l"/>
                <a:tab pos="7813675" algn="l"/>
                <a:tab pos="8776970" algn="l"/>
              </a:tabLst>
            </a:pPr>
            <a:r>
              <a:rPr spc="5" dirty="0"/>
              <a:t>п</a:t>
            </a:r>
            <a:r>
              <a:rPr spc="-10" dirty="0"/>
              <a:t>р</a:t>
            </a:r>
            <a:r>
              <a:rPr spc="10" dirty="0"/>
              <a:t>о</a:t>
            </a:r>
            <a:r>
              <a:rPr spc="-25" dirty="0"/>
              <a:t>в</a:t>
            </a:r>
            <a:r>
              <a:rPr spc="-160" dirty="0"/>
              <a:t>о</a:t>
            </a:r>
            <a:r>
              <a:rPr spc="-5" dirty="0"/>
              <a:t>дит</a:t>
            </a:r>
            <a:r>
              <a:rPr dirty="0"/>
              <a:t>ь</a:t>
            </a:r>
            <a:r>
              <a:rPr dirty="0"/>
              <a:t>	</a:t>
            </a:r>
            <a:r>
              <a:rPr spc="5" dirty="0"/>
              <a:t>п</a:t>
            </a:r>
            <a:r>
              <a:rPr spc="10" dirty="0"/>
              <a:t>о</a:t>
            </a:r>
            <a:r>
              <a:rPr spc="-5" dirty="0"/>
              <a:t>и</a:t>
            </a:r>
            <a:r>
              <a:rPr spc="-15" dirty="0"/>
              <a:t>с</a:t>
            </a:r>
            <a:r>
              <a:rPr dirty="0"/>
              <a:t>к</a:t>
            </a:r>
            <a:r>
              <a:rPr dirty="0"/>
              <a:t>	</a:t>
            </a:r>
            <a:r>
              <a:rPr spc="10" dirty="0"/>
              <a:t>н</a:t>
            </a:r>
            <a:r>
              <a:rPr spc="-25" dirty="0"/>
              <a:t>у</a:t>
            </a:r>
            <a:r>
              <a:rPr spc="5" dirty="0"/>
              <a:t>ж</a:t>
            </a:r>
            <a:r>
              <a:rPr spc="15" dirty="0"/>
              <a:t>н</a:t>
            </a:r>
            <a:r>
              <a:rPr spc="-15" dirty="0"/>
              <a:t>о</a:t>
            </a:r>
            <a:r>
              <a:rPr spc="5" dirty="0"/>
              <a:t>й</a:t>
            </a:r>
            <a:r>
              <a:rPr dirty="0"/>
              <a:t>	</a:t>
            </a:r>
            <a:r>
              <a:rPr spc="5" dirty="0"/>
              <a:t>ин</a:t>
            </a:r>
            <a:r>
              <a:rPr dirty="0"/>
              <a:t>ф</a:t>
            </a:r>
            <a:r>
              <a:rPr spc="10" dirty="0"/>
              <a:t>о</a:t>
            </a:r>
            <a:r>
              <a:rPr spc="-60" dirty="0"/>
              <a:t>р</a:t>
            </a:r>
            <a:r>
              <a:rPr spc="-50" dirty="0"/>
              <a:t>м</a:t>
            </a:r>
            <a:r>
              <a:rPr spc="5" dirty="0"/>
              <a:t>а</a:t>
            </a:r>
            <a:r>
              <a:rPr spc="-10" dirty="0"/>
              <a:t>ц</a:t>
            </a:r>
            <a:r>
              <a:rPr spc="5" dirty="0"/>
              <a:t>ии</a:t>
            </a:r>
            <a:r>
              <a:rPr dirty="0"/>
              <a:t>	</a:t>
            </a:r>
            <a:r>
              <a:rPr spc="5" dirty="0"/>
              <a:t>п</a:t>
            </a:r>
            <a:r>
              <a:rPr spc="-10" dirty="0"/>
              <a:t>р</a:t>
            </a:r>
            <a:r>
              <a:rPr spc="5" dirty="0"/>
              <a:t>и</a:t>
            </a:r>
            <a:r>
              <a:rPr dirty="0"/>
              <a:t>	</a:t>
            </a:r>
            <a:r>
              <a:rPr spc="5" dirty="0"/>
              <a:t>п</a:t>
            </a:r>
            <a:r>
              <a:rPr spc="-10" dirty="0"/>
              <a:t>р</a:t>
            </a:r>
            <a:r>
              <a:rPr spc="80" dirty="0"/>
              <a:t>о</a:t>
            </a:r>
            <a:r>
              <a:rPr spc="-40" dirty="0"/>
              <a:t>с</a:t>
            </a:r>
            <a:r>
              <a:rPr dirty="0"/>
              <a:t>м</a:t>
            </a:r>
            <a:r>
              <a:rPr spc="-60" dirty="0"/>
              <a:t>о</a:t>
            </a:r>
            <a:r>
              <a:rPr spc="15" dirty="0"/>
              <a:t>т</a:t>
            </a:r>
            <a:r>
              <a:rPr spc="-10" dirty="0"/>
              <a:t>р</a:t>
            </a:r>
            <a:r>
              <a:rPr dirty="0"/>
              <a:t>е  </a:t>
            </a:r>
            <a:r>
              <a:rPr spc="-15" dirty="0"/>
              <a:t>множественных</a:t>
            </a:r>
            <a:r>
              <a:rPr spc="-75" dirty="0"/>
              <a:t> </a:t>
            </a:r>
            <a:r>
              <a:rPr spc="-30" dirty="0"/>
              <a:t>источников;</a:t>
            </a:r>
            <a:endParaRPr spc="-30" dirty="0"/>
          </a:p>
          <a:p>
            <a:pPr marL="675640" marR="22860" indent="-344805">
              <a:lnSpc>
                <a:spcPts val="5040"/>
              </a:lnSpc>
              <a:buFont typeface="Wingdings" panose="05000000000000000000"/>
              <a:buChar char=""/>
              <a:tabLst>
                <a:tab pos="676910" algn="l"/>
                <a:tab pos="2837815" algn="l"/>
                <a:tab pos="4993640" algn="l"/>
                <a:tab pos="6111875" algn="l"/>
                <a:tab pos="6800850" algn="l"/>
              </a:tabLst>
            </a:pPr>
            <a:r>
              <a:rPr spc="-25" dirty="0"/>
              <a:t>использовать	</a:t>
            </a:r>
            <a:r>
              <a:rPr spc="-5" dirty="0"/>
              <a:t>информацию	</a:t>
            </a:r>
            <a:r>
              <a:rPr spc="-25" dirty="0"/>
              <a:t>текста	</a:t>
            </a:r>
            <a:r>
              <a:rPr dirty="0"/>
              <a:t>для	</a:t>
            </a:r>
            <a:r>
              <a:rPr spc="-5" dirty="0"/>
              <a:t>решения</a:t>
            </a:r>
            <a:r>
              <a:rPr spc="275" dirty="0"/>
              <a:t> </a:t>
            </a:r>
            <a:r>
              <a:rPr dirty="0"/>
              <a:t>поставленной </a:t>
            </a:r>
            <a:r>
              <a:rPr spc="-615" dirty="0"/>
              <a:t> </a:t>
            </a:r>
            <a:r>
              <a:rPr spc="-25" dirty="0"/>
              <a:t>задачи.</a:t>
            </a:r>
            <a:endParaRPr spc="-2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2938" y="347294"/>
            <a:ext cx="693991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b="1" spc="-35" dirty="0">
                <a:latin typeface="Calibri" panose="020F0502020204030204"/>
                <a:cs typeface="Calibri" panose="020F0502020204030204"/>
              </a:rPr>
              <a:t>Результат</a:t>
            </a:r>
            <a:r>
              <a:rPr sz="4000" b="1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4000" b="1" dirty="0">
                <a:latin typeface="Calibri" panose="020F0502020204030204"/>
                <a:cs typeface="Calibri" panose="020F0502020204030204"/>
              </a:rPr>
              <a:t>обучения</a:t>
            </a:r>
            <a:r>
              <a:rPr sz="4000" b="1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4000" b="1" spc="5" dirty="0">
                <a:latin typeface="Calibri" panose="020F0502020204030204"/>
                <a:cs typeface="Calibri" panose="020F0502020204030204"/>
              </a:rPr>
              <a:t>и</a:t>
            </a:r>
            <a:r>
              <a:rPr sz="4000" b="1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4000" b="1" spc="-5" dirty="0">
                <a:latin typeface="Calibri" panose="020F0502020204030204"/>
                <a:cs typeface="Calibri" panose="020F0502020204030204"/>
              </a:rPr>
              <a:t>научения</a:t>
            </a:r>
            <a:endParaRPr sz="4000">
              <a:latin typeface="Calibri" panose="020F0502020204030204"/>
              <a:cs typeface="Calibri" panose="020F0502020204030204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68423" y="2130551"/>
            <a:ext cx="4234180" cy="3249295"/>
            <a:chOff x="1868423" y="2130551"/>
            <a:chExt cx="4234180" cy="3249295"/>
          </a:xfrm>
        </p:grpSpPr>
        <p:sp>
          <p:nvSpPr>
            <p:cNvPr id="4" name="object 4"/>
            <p:cNvSpPr/>
            <p:nvPr/>
          </p:nvSpPr>
          <p:spPr>
            <a:xfrm>
              <a:off x="1872995" y="2135123"/>
              <a:ext cx="4224655" cy="3240405"/>
            </a:xfrm>
            <a:custGeom>
              <a:avLst/>
              <a:gdLst/>
              <a:ahLst/>
              <a:cxnLst/>
              <a:rect l="l" t="t" r="r" b="b"/>
              <a:pathLst>
                <a:path w="4224655" h="3240404">
                  <a:moveTo>
                    <a:pt x="0" y="2734056"/>
                  </a:moveTo>
                  <a:lnTo>
                    <a:pt x="2691384" y="3240024"/>
                  </a:lnTo>
                </a:path>
                <a:path w="4224655" h="3240404">
                  <a:moveTo>
                    <a:pt x="2688336" y="3240024"/>
                  </a:moveTo>
                  <a:lnTo>
                    <a:pt x="4224528" y="2520696"/>
                  </a:lnTo>
                </a:path>
                <a:path w="4224655" h="3240404">
                  <a:moveTo>
                    <a:pt x="2301240" y="0"/>
                  </a:moveTo>
                  <a:lnTo>
                    <a:pt x="0" y="2734056"/>
                  </a:lnTo>
                </a:path>
                <a:path w="4224655" h="3240404">
                  <a:moveTo>
                    <a:pt x="2304288" y="0"/>
                  </a:moveTo>
                  <a:lnTo>
                    <a:pt x="4224528" y="2520696"/>
                  </a:lnTo>
                </a:path>
                <a:path w="4224655" h="3240404">
                  <a:moveTo>
                    <a:pt x="2304288" y="0"/>
                  </a:moveTo>
                  <a:lnTo>
                    <a:pt x="2688336" y="3240024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872995" y="2135123"/>
              <a:ext cx="4130040" cy="2734310"/>
            </a:xfrm>
            <a:custGeom>
              <a:avLst/>
              <a:gdLst/>
              <a:ahLst/>
              <a:cxnLst/>
              <a:rect l="l" t="t" r="r" b="b"/>
              <a:pathLst>
                <a:path w="4130040" h="2734310">
                  <a:moveTo>
                    <a:pt x="2304288" y="0"/>
                  </a:moveTo>
                  <a:lnTo>
                    <a:pt x="1825752" y="2231136"/>
                  </a:lnTo>
                </a:path>
                <a:path w="4130040" h="2734310">
                  <a:moveTo>
                    <a:pt x="0" y="2734056"/>
                  </a:moveTo>
                  <a:lnTo>
                    <a:pt x="1825752" y="2231136"/>
                  </a:lnTo>
                </a:path>
                <a:path w="4130040" h="2734310">
                  <a:moveTo>
                    <a:pt x="1825752" y="2231136"/>
                  </a:moveTo>
                  <a:lnTo>
                    <a:pt x="4130040" y="2520696"/>
                  </a:lnTo>
                </a:path>
              </a:pathLst>
            </a:custGeom>
            <a:ln w="914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4063365" y="1791970"/>
            <a:ext cx="1543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 panose="020F0502020204030204"/>
                <a:cs typeface="Calibri" panose="020F0502020204030204"/>
              </a:rPr>
              <a:t>К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7" name="object 7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8622085" y="2096423"/>
            <a:ext cx="475541" cy="263672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8403335" y="2420150"/>
            <a:ext cx="3616325" cy="2726690"/>
            <a:chOff x="8403335" y="2420150"/>
            <a:chExt cx="3616325" cy="2726690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01699" y="2608487"/>
              <a:ext cx="151133" cy="22600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13647" y="2420150"/>
              <a:ext cx="556082" cy="67801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33103" y="2420150"/>
              <a:ext cx="1308988" cy="67801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3335" y="2932214"/>
              <a:ext cx="629246" cy="678014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28887" y="2932214"/>
              <a:ext cx="556082" cy="678014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848343" y="2932214"/>
              <a:ext cx="1366774" cy="678014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03335" y="3444278"/>
              <a:ext cx="632282" cy="678014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31935" y="3444278"/>
              <a:ext cx="556082" cy="678014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851391" y="3444278"/>
              <a:ext cx="2037333" cy="678014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03335" y="3956342"/>
              <a:ext cx="653592" cy="678014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53271" y="3956342"/>
              <a:ext cx="556082" cy="678014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875775" y="3956342"/>
              <a:ext cx="3143885" cy="678014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403335" y="4468406"/>
              <a:ext cx="635304" cy="678014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634983" y="4468406"/>
              <a:ext cx="498170" cy="678014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796527" y="4468406"/>
              <a:ext cx="2503678" cy="678014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8583930" y="1828164"/>
            <a:ext cx="3235325" cy="3113405"/>
          </a:xfrm>
          <a:prstGeom prst="rect">
            <a:avLst/>
          </a:prstGeom>
        </p:spPr>
        <p:txBody>
          <a:bodyPr vert="horz" wrap="square" lIns="0" tIns="1593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5"/>
              </a:spcBef>
            </a:pPr>
            <a:r>
              <a:rPr sz="2400" dirty="0">
                <a:effectLst/>
                <a:latin typeface="Calibri" panose="020F0502020204030204"/>
                <a:cs typeface="Calibri" panose="020F0502020204030204"/>
              </a:rPr>
              <a:t>Где:</a:t>
            </a:r>
            <a:endParaRPr sz="2400">
              <a:effectLst/>
              <a:latin typeface="Calibri" panose="020F0502020204030204"/>
              <a:cs typeface="Calibri" panose="020F0502020204030204"/>
            </a:endParaRPr>
          </a:p>
          <a:p>
            <a:pPr marL="12700" marR="1804035">
              <a:lnSpc>
                <a:spcPct val="140000"/>
              </a:lnSpc>
            </a:pPr>
            <a:r>
              <a:rPr sz="2400" dirty="0">
                <a:effectLst/>
                <a:latin typeface="Calibri" panose="020F0502020204030204"/>
                <a:cs typeface="Calibri" panose="020F0502020204030204"/>
              </a:rPr>
              <a:t>З – знания  У – умения</a:t>
            </a:r>
            <a:endParaRPr sz="2400">
              <a:effectLst/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sz="2400" dirty="0">
                <a:effectLst/>
                <a:latin typeface="Calibri" panose="020F0502020204030204"/>
                <a:cs typeface="Calibri" panose="020F0502020204030204"/>
              </a:rPr>
              <a:t>С – способности</a:t>
            </a:r>
            <a:endParaRPr sz="2400">
              <a:effectLst/>
              <a:latin typeface="Calibri" panose="020F0502020204030204"/>
              <a:cs typeface="Calibri" panose="020F0502020204030204"/>
            </a:endParaRPr>
          </a:p>
          <a:p>
            <a:pPr marL="12700" marR="5080">
              <a:lnSpc>
                <a:spcPct val="140000"/>
              </a:lnSpc>
            </a:pPr>
            <a:r>
              <a:rPr sz="2400" dirty="0">
                <a:effectLst/>
                <a:latin typeface="Calibri" panose="020F0502020204030204"/>
                <a:cs typeface="Calibri" panose="020F0502020204030204"/>
              </a:rPr>
              <a:t>Л – личностные качества  </a:t>
            </a:r>
            <a:r>
              <a:rPr sz="2400" dirty="0">
                <a:solidFill>
                  <a:srgbClr val="C00000"/>
                </a:solidFill>
                <a:effectLst/>
                <a:latin typeface="Calibri" panose="020F0502020204030204"/>
                <a:cs typeface="Calibri" panose="020F0502020204030204"/>
              </a:rPr>
              <a:t>К - компетентности</a:t>
            </a:r>
            <a:endParaRPr sz="2400" dirty="0">
              <a:solidFill>
                <a:srgbClr val="C00000"/>
              </a:solidFill>
              <a:effectLst/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48683" y="5465165"/>
            <a:ext cx="14668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 panose="020F0502020204030204"/>
                <a:cs typeface="Calibri" panose="020F0502020204030204"/>
              </a:rPr>
              <a:t>С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74394" y="4744592"/>
            <a:ext cx="1695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 panose="020F0502020204030204"/>
                <a:cs typeface="Calibri" panose="020F0502020204030204"/>
              </a:rPr>
              <a:t>Л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271640" y="4528566"/>
            <a:ext cx="1511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 panose="020F0502020204030204"/>
                <a:cs typeface="Calibri" panose="020F0502020204030204"/>
              </a:rPr>
              <a:t>У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92170" y="4025010"/>
            <a:ext cx="1358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 panose="020F0502020204030204"/>
                <a:cs typeface="Calibri" panose="020F0502020204030204"/>
              </a:rPr>
              <a:t>З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12192000" cy="685799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12192000" cy="685799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391" y="1366215"/>
            <a:ext cx="11381105" cy="4535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95"/>
              </a:lnSpc>
              <a:spcBef>
                <a:spcPts val="100"/>
              </a:spcBef>
            </a:pPr>
            <a:r>
              <a:rPr sz="2400" spc="-3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Выдвижение</a:t>
            </a:r>
            <a:r>
              <a:rPr sz="2400" spc="7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собственных</a:t>
            </a:r>
            <a:r>
              <a:rPr sz="2400" spc="11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предположений</a:t>
            </a:r>
            <a:r>
              <a:rPr sz="2400" spc="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на</a:t>
            </a:r>
            <a:r>
              <a:rPr sz="2400" spc="-3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основе </a:t>
            </a:r>
            <a:r>
              <a:rPr sz="2400" spc="-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размышления</a:t>
            </a:r>
            <a:r>
              <a:rPr sz="2400" spc="-6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над</a:t>
            </a:r>
            <a:r>
              <a:rPr sz="2400" spc="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текстом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234950">
              <a:lnSpc>
                <a:spcPts val="2760"/>
              </a:lnSpc>
            </a:pPr>
            <a:r>
              <a:rPr sz="2400" spc="-3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(как</a:t>
            </a:r>
            <a:r>
              <a:rPr sz="2400" spc="-3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мог</a:t>
            </a:r>
            <a:r>
              <a:rPr sz="2400" spc="-4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бы измениться</a:t>
            </a:r>
            <a:r>
              <a:rPr sz="2400" spc="-10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текст</a:t>
            </a:r>
            <a:r>
              <a:rPr sz="2400" spc="-1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2400" spc="-1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случае</a:t>
            </a:r>
            <a:r>
              <a:rPr sz="2400" spc="-5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описанной</a:t>
            </a:r>
            <a:r>
              <a:rPr sz="2400" spc="-5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2400" spc="-1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задании</a:t>
            </a:r>
            <a:r>
              <a:rPr sz="2400" spc="5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ситуации).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ts val="2655"/>
              </a:lnSpc>
            </a:pPr>
            <a:r>
              <a:rPr sz="2400" spc="-4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Установление</a:t>
            </a:r>
            <a:r>
              <a:rPr sz="2400" spc="-3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различий</a:t>
            </a:r>
            <a:r>
              <a:rPr sz="2400" spc="3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между</a:t>
            </a:r>
            <a:r>
              <a:rPr sz="2400" spc="-4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двумя</a:t>
            </a:r>
            <a:r>
              <a:rPr sz="240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текстами</a:t>
            </a:r>
            <a:r>
              <a:rPr sz="2400" spc="3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на </a:t>
            </a:r>
            <a:r>
              <a:rPr sz="2400" spc="-4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одну</a:t>
            </a:r>
            <a:r>
              <a:rPr sz="240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5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тему,</a:t>
            </a:r>
            <a:r>
              <a:rPr sz="2400" spc="-3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особенно</a:t>
            </a:r>
            <a:r>
              <a:rPr sz="2400" spc="9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2400" spc="-1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случае,</a:t>
            </a:r>
            <a:r>
              <a:rPr sz="2400" spc="5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если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469900">
              <a:lnSpc>
                <a:spcPts val="2640"/>
              </a:lnSpc>
            </a:pPr>
            <a:r>
              <a:rPr sz="2400" spc="-2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место</a:t>
            </a:r>
            <a:r>
              <a:rPr sz="2400" spc="-1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расположения</a:t>
            </a:r>
            <a:r>
              <a:rPr sz="2400" spc="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искомой</a:t>
            </a:r>
            <a:r>
              <a:rPr sz="2400" spc="4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информации</a:t>
            </a:r>
            <a:r>
              <a:rPr sz="2400" spc="-7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неочевидно.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79375">
              <a:lnSpc>
                <a:spcPts val="2750"/>
              </a:lnSpc>
            </a:pPr>
            <a:r>
              <a:rPr sz="2400" spc="-3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Выражение</a:t>
            </a:r>
            <a:r>
              <a:rPr sz="2400" spc="6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идеи</a:t>
            </a:r>
            <a:r>
              <a:rPr sz="2400" spc="-1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2400" spc="-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художественном</a:t>
            </a:r>
            <a:r>
              <a:rPr sz="2400" spc="-6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тексте,</a:t>
            </a:r>
            <a:r>
              <a:rPr sz="2400" spc="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2400" spc="-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котором</a:t>
            </a:r>
            <a:r>
              <a:rPr sz="2400" spc="-5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представлено</a:t>
            </a:r>
            <a:r>
              <a:rPr sz="2400" spc="6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авторское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234950">
              <a:lnSpc>
                <a:spcPts val="2795"/>
              </a:lnSpc>
            </a:pPr>
            <a:r>
              <a:rPr sz="2400" spc="-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осмысление</a:t>
            </a:r>
            <a:r>
              <a:rPr sz="2400" spc="-12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общеизвестной</a:t>
            </a:r>
            <a:r>
              <a:rPr sz="2400" spc="7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темы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ts val="2795"/>
              </a:lnSpc>
            </a:pPr>
            <a:r>
              <a:rPr sz="2400" spc="-2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Сравнение</a:t>
            </a:r>
            <a:r>
              <a:rPr sz="2400" spc="6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ситуации</a:t>
            </a:r>
            <a:r>
              <a:rPr sz="2400" spc="-10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текста</a:t>
            </a:r>
            <a:r>
              <a:rPr sz="240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с</a:t>
            </a:r>
            <a:r>
              <a:rPr sz="2400" spc="-2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реальной</a:t>
            </a:r>
            <a:r>
              <a:rPr sz="2400" spc="-9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ситуацией</a:t>
            </a:r>
            <a:r>
              <a:rPr sz="2400" spc="-9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из</a:t>
            </a:r>
            <a:r>
              <a:rPr sz="2400" spc="-3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жизни.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ts val="2700"/>
              </a:lnSpc>
            </a:pPr>
            <a:r>
              <a:rPr sz="2400" spc="-35" dirty="0">
                <a:latin typeface="Calibri" panose="020F0502020204030204"/>
                <a:cs typeface="Calibri" panose="020F0502020204030204"/>
              </a:rPr>
              <a:t>Оценка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элементов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формы</a:t>
            </a:r>
            <a:r>
              <a:rPr sz="24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текста</a:t>
            </a:r>
            <a:r>
              <a:rPr sz="24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в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соответствии</a:t>
            </a:r>
            <a:r>
              <a:rPr sz="24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с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коммуникативной</a:t>
            </a:r>
            <a:r>
              <a:rPr sz="2400" spc="6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задачей</a:t>
            </a:r>
            <a:r>
              <a:rPr sz="24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автора.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ts val="2700"/>
              </a:lnSpc>
            </a:pPr>
            <a:r>
              <a:rPr sz="2400" spc="-3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Опровержение</a:t>
            </a:r>
            <a:r>
              <a:rPr sz="2400" spc="10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высказывания,</a:t>
            </a:r>
            <a:r>
              <a:rPr sz="2400" spc="14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противоречащего</a:t>
            </a:r>
            <a:r>
              <a:rPr sz="2400" spc="5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информации</a:t>
            </a:r>
            <a:r>
              <a:rPr sz="2400" spc="-6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текста,</a:t>
            </a:r>
            <a:r>
              <a:rPr sz="2400" spc="2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7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когда</a:t>
            </a:r>
            <a:r>
              <a:rPr sz="2400" spc="-7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4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необходимо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469900">
              <a:lnSpc>
                <a:spcPts val="2760"/>
              </a:lnSpc>
            </a:pPr>
            <a:r>
              <a:rPr sz="2400" spc="-3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сделать</a:t>
            </a:r>
            <a:r>
              <a:rPr sz="2400" spc="-4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обобщение,</a:t>
            </a:r>
            <a:r>
              <a:rPr sz="2400" spc="8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4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выходящее</a:t>
            </a:r>
            <a:r>
              <a:rPr sz="2400" spc="-1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за</a:t>
            </a:r>
            <a:r>
              <a:rPr sz="2400" spc="-1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2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рамки</a:t>
            </a:r>
            <a:r>
              <a:rPr sz="2400" spc="1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данной</a:t>
            </a:r>
            <a:r>
              <a:rPr sz="2400" spc="3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2400" spc="-1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тексте</a:t>
            </a:r>
            <a:r>
              <a:rPr sz="2400" spc="40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solidFill>
                  <a:srgbClr val="2D75B6"/>
                </a:solidFill>
                <a:latin typeface="Calibri" panose="020F0502020204030204"/>
                <a:cs typeface="Calibri" panose="020F0502020204030204"/>
              </a:rPr>
              <a:t>информации.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ts val="2810"/>
              </a:lnSpc>
            </a:pPr>
            <a:r>
              <a:rPr sz="2400" spc="-35" dirty="0">
                <a:latin typeface="Calibri" panose="020F0502020204030204"/>
                <a:cs typeface="Calibri" panose="020F0502020204030204"/>
              </a:rPr>
              <a:t>Оценка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стилевых</a:t>
            </a:r>
            <a:r>
              <a:rPr sz="2400" spc="-1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авторских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приемов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469900" marR="663575" indent="-457835">
              <a:lnSpc>
                <a:spcPts val="2500"/>
              </a:lnSpc>
              <a:spcBef>
                <a:spcPts val="365"/>
              </a:spcBef>
            </a:pPr>
            <a:r>
              <a:rPr sz="2400" spc="-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Выбор</a:t>
            </a:r>
            <a:r>
              <a:rPr sz="2400" spc="-7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текста</a:t>
            </a:r>
            <a:r>
              <a:rPr sz="2400" spc="1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2400" spc="-2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соответствии</a:t>
            </a:r>
            <a:r>
              <a:rPr sz="2400" spc="-11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с </a:t>
            </a:r>
            <a:r>
              <a:rPr sz="2400" spc="-3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содержанием</a:t>
            </a:r>
            <a:r>
              <a:rPr sz="2400" spc="-5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вопроса</a:t>
            </a:r>
            <a:r>
              <a:rPr sz="2400" spc="-5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при</a:t>
            </a:r>
            <a:r>
              <a:rPr sz="2400" spc="-7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работе</a:t>
            </a:r>
            <a:r>
              <a:rPr sz="2400" spc="-1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с</a:t>
            </a:r>
            <a:r>
              <a:rPr sz="2400" spc="-2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множественным </a:t>
            </a:r>
            <a:r>
              <a:rPr sz="2400" spc="-53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текстом</a:t>
            </a:r>
            <a:r>
              <a:rPr sz="2400" spc="-6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4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(несколько</a:t>
            </a:r>
            <a:r>
              <a:rPr sz="2400" spc="-1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источников</a:t>
            </a:r>
            <a:r>
              <a:rPr sz="2400" spc="15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solidFill>
                  <a:srgbClr val="538235"/>
                </a:solidFill>
                <a:latin typeface="Calibri" panose="020F0502020204030204"/>
                <a:cs typeface="Calibri" panose="020F0502020204030204"/>
              </a:rPr>
              <a:t>информации).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2957" y="350342"/>
            <a:ext cx="8150859" cy="79311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 marR="5080">
              <a:lnSpc>
                <a:spcPts val="2790"/>
              </a:lnSpc>
              <a:spcBef>
                <a:spcPts val="580"/>
              </a:spcBef>
            </a:pPr>
            <a:r>
              <a:rPr sz="2700" b="1" spc="-2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2700" b="1" spc="-8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р</a:t>
            </a:r>
            <a:r>
              <a:rPr sz="2700" b="1" spc="-15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у</a:t>
            </a:r>
            <a:r>
              <a:rPr sz="2700" b="1" spc="-6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д</a:t>
            </a:r>
            <a:r>
              <a:rPr sz="2700" b="1" spc="-6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н</a:t>
            </a:r>
            <a:r>
              <a:rPr sz="2700" b="1" spc="-6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2700" b="1" spc="-7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с</a:t>
            </a:r>
            <a:r>
              <a:rPr sz="2700" b="1" spc="-7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2700" b="1" spc="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и</a:t>
            </a:r>
            <a:r>
              <a:rPr sz="2700" b="1" spc="-229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700" b="1" spc="-3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р</a:t>
            </a:r>
            <a:r>
              <a:rPr sz="2700" b="1" spc="-4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2700" b="1" spc="-7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с</a:t>
            </a:r>
            <a:r>
              <a:rPr sz="2700" b="1" spc="-5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с</a:t>
            </a:r>
            <a:r>
              <a:rPr sz="2700" b="1" spc="-4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ий</a:t>
            </a:r>
            <a:r>
              <a:rPr sz="2700" b="1" spc="-5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с</a:t>
            </a:r>
            <a:r>
              <a:rPr sz="2700" b="1" spc="-4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ки</a:t>
            </a:r>
            <a:r>
              <a:rPr sz="2700" b="1" spc="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х</a:t>
            </a:r>
            <a:r>
              <a:rPr sz="2700" b="1" spc="-12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700" b="1" spc="-4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ш</a:t>
            </a:r>
            <a:r>
              <a:rPr sz="2700" b="1" spc="-9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ко</a:t>
            </a:r>
            <a:r>
              <a:rPr sz="2700" b="1" spc="-5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л</a:t>
            </a:r>
            <a:r>
              <a:rPr sz="2700" b="1" spc="-4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ь</a:t>
            </a:r>
            <a:r>
              <a:rPr sz="2700" b="1" spc="-3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н</a:t>
            </a:r>
            <a:r>
              <a:rPr sz="2700" b="1" spc="-4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и</a:t>
            </a:r>
            <a:r>
              <a:rPr sz="2700" b="1" spc="-9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к</a:t>
            </a:r>
            <a:r>
              <a:rPr sz="2700" b="1" spc="-6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2700" b="1" spc="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2700" b="1" spc="-18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700" b="1" spc="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2700" b="1" spc="-8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700" b="1" spc="-2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PI</a:t>
            </a:r>
            <a:r>
              <a:rPr sz="2700" b="1" spc="-5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S</a:t>
            </a:r>
            <a:r>
              <a:rPr sz="2700" b="1" spc="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2700" b="1" spc="-19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700" b="1" spc="-2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2700" b="1" spc="-3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ы</a:t>
            </a:r>
            <a:r>
              <a:rPr sz="2700" b="1" spc="-3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я</a:t>
            </a:r>
            <a:r>
              <a:rPr sz="2700" b="1" spc="-4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2700" b="1" spc="-3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л</a:t>
            </a:r>
            <a:r>
              <a:rPr sz="2700" b="1" spc="-2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е</a:t>
            </a:r>
            <a:r>
              <a:rPr sz="2700" b="1" spc="-3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н</a:t>
            </a:r>
            <a:r>
              <a:rPr sz="2700" b="1" spc="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ы</a:t>
            </a:r>
            <a:r>
              <a:rPr sz="2700" b="1" spc="-19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700" b="1" spc="-3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п</a:t>
            </a:r>
            <a:r>
              <a:rPr sz="2700" b="1" spc="-1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р</a:t>
            </a:r>
            <a:r>
              <a:rPr sz="27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и  </a:t>
            </a:r>
            <a:r>
              <a:rPr sz="2700" b="1" spc="-4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2700" b="1" spc="-3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ы</a:t>
            </a:r>
            <a:r>
              <a:rPr sz="2700" b="1" spc="-5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п</a:t>
            </a:r>
            <a:r>
              <a:rPr sz="2700" b="1" spc="-13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2700" b="1" spc="-5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л</a:t>
            </a:r>
            <a:r>
              <a:rPr sz="2700" b="1" spc="-3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н</a:t>
            </a:r>
            <a:r>
              <a:rPr sz="2700" b="1" spc="-4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е</a:t>
            </a:r>
            <a:r>
              <a:rPr sz="2700" b="1" spc="-3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н</a:t>
            </a:r>
            <a:r>
              <a:rPr sz="2700" b="1" spc="-4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и</a:t>
            </a:r>
            <a:r>
              <a:rPr sz="2700" b="1" spc="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и</a:t>
            </a:r>
            <a:r>
              <a:rPr sz="2700" b="1" spc="-10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700" b="1" spc="-5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с</a:t>
            </a:r>
            <a:r>
              <a:rPr sz="2700" b="1" spc="-5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л</a:t>
            </a:r>
            <a:r>
              <a:rPr sz="2700" b="1" spc="-114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е</a:t>
            </a:r>
            <a:r>
              <a:rPr sz="2700" b="1" spc="-1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д</a:t>
            </a:r>
            <a:r>
              <a:rPr sz="2700" b="1" spc="-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у</a:t>
            </a:r>
            <a:r>
              <a:rPr sz="2700" b="1" spc="-2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ю</a:t>
            </a:r>
            <a:r>
              <a:rPr sz="2700" b="1" spc="-5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щ</a:t>
            </a:r>
            <a:r>
              <a:rPr sz="2700" b="1" spc="-4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и</a:t>
            </a:r>
            <a:r>
              <a:rPr sz="2700" b="1" spc="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х</a:t>
            </a:r>
            <a:r>
              <a:rPr sz="2700" b="1" spc="-15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700" b="1" spc="-4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ти</a:t>
            </a:r>
            <a:r>
              <a:rPr sz="2700" b="1" spc="-5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п</a:t>
            </a:r>
            <a:r>
              <a:rPr sz="2700" b="1" spc="-4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2700" b="1" spc="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2700" b="1" spc="-8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700" b="1" spc="-5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з</a:t>
            </a:r>
            <a:r>
              <a:rPr sz="2700" b="1" spc="-4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ада</a:t>
            </a:r>
            <a:r>
              <a:rPr sz="2700" b="1" spc="-3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н</a:t>
            </a:r>
            <a:r>
              <a:rPr sz="2700" b="1" spc="-4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ий</a:t>
            </a:r>
            <a:r>
              <a:rPr sz="27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:</a:t>
            </a:r>
            <a:endParaRPr sz="27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3764</Words>
  <Application>WPS Presentation</Application>
  <PresentationFormat>On-screen Show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7" baseType="lpstr">
      <vt:lpstr>Arial</vt:lpstr>
      <vt:lpstr>SimSun</vt:lpstr>
      <vt:lpstr>Wingdings</vt:lpstr>
      <vt:lpstr>Calibri Light</vt:lpstr>
      <vt:lpstr>Calibri</vt:lpstr>
      <vt:lpstr>Franklin Gothic Medium</vt:lpstr>
      <vt:lpstr>Wingdings</vt:lpstr>
      <vt:lpstr>Microsoft YaHei</vt:lpstr>
      <vt:lpstr>Arial Unicode MS</vt:lpstr>
      <vt:lpstr>Microsoft Sans Serif</vt:lpstr>
      <vt:lpstr>Times New Roman</vt:lpstr>
      <vt:lpstr>Arial</vt:lpstr>
      <vt:lpstr>Arial MT</vt:lpstr>
      <vt:lpstr>Courier New</vt:lpstr>
      <vt:lpstr>Office Theme</vt:lpstr>
      <vt:lpstr>Читательская грамотность:  что? зачем? как?</vt:lpstr>
      <vt:lpstr>что?</vt:lpstr>
      <vt:lpstr>PowerPoint 演示文稿</vt:lpstr>
      <vt:lpstr>Зачем?</vt:lpstr>
      <vt:lpstr>Важные умения современного читателя:</vt:lpstr>
      <vt:lpstr>Результат обучения и научения</vt:lpstr>
      <vt:lpstr>PowerPoint 演示文稿</vt:lpstr>
      <vt:lpstr>PowerPoint 演示文稿</vt:lpstr>
      <vt:lpstr>Трудности российских школьников в PISA выявлены при  выполнении следующих типов заданий:</vt:lpstr>
      <vt:lpstr>PowerPoint 演示文稿</vt:lpstr>
      <vt:lpstr>как?</vt:lpstr>
      <vt:lpstr>Полезные ссылки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Читательская грамотность:  что? зачем? как?</dc:title>
  <dc:creator/>
  <cp:lastModifiedBy>Цветкова Г В</cp:lastModifiedBy>
  <cp:revision>1</cp:revision>
  <dcterms:created xsi:type="dcterms:W3CDTF">2024-03-20T12:58:26Z</dcterms:created>
  <dcterms:modified xsi:type="dcterms:W3CDTF">2024-03-20T12:58:26Z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2022-03-30T03:00:00Z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2024-03-20T03:00:00Z</vt:filetime>
  </property>
  <property fmtid="{D5CDD505-2E9C-101B-9397-08002B2CF9AE}" pid="5" name="ICV">
    <vt:lpwstr>7C5638D179EB495F82920B674DAA8DA5_12</vt:lpwstr>
  </property>
  <property fmtid="{D5CDD505-2E9C-101B-9397-08002B2CF9AE}" pid="6" name="KSOProductBuildVer">
    <vt:lpwstr>1033-12.2.0.13472</vt:lpwstr>
  </property>
</Properties>
</file>