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3" d="100"/>
          <a:sy n="93" d="100"/>
        </p:scale>
        <p:origin x="102" y="396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 bwMode="auto">
          <a:xfrm>
            <a:off x="2005227" y="6497999"/>
            <a:ext cx="10186770" cy="360000"/>
            <a:chOff x="2005227" y="6497999"/>
            <a:chExt cx="10186770" cy="360000"/>
          </a:xfrm>
        </p:grpSpPr>
        <p:sp>
          <p:nvSpPr>
            <p:cNvPr id="23" name="Блок-схема: процесс 22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 bwMode="auto">
            <a:xfrm rot="10800000">
              <a:off x="2005227" y="6497999"/>
              <a:ext cx="152830" cy="3600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 bwMode="auto">
          <a:xfrm>
            <a:off x="1" y="6497999"/>
            <a:ext cx="1953249" cy="360001"/>
            <a:chOff x="1" y="6497999"/>
            <a:chExt cx="1953249" cy="360001"/>
          </a:xfrm>
        </p:grpSpPr>
        <p:sp>
          <p:nvSpPr>
            <p:cNvPr id="26" name="Блок-схема: процесс 25"/>
            <p:cNvSpPr/>
            <p:nvPr/>
          </p:nvSpPr>
          <p:spPr bwMode="auto">
            <a:xfrm>
              <a:off x="1" y="6498000"/>
              <a:ext cx="1800419" cy="360000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ый треугольник 26"/>
            <p:cNvSpPr/>
            <p:nvPr/>
          </p:nvSpPr>
          <p:spPr bwMode="auto">
            <a:xfrm>
              <a:off x="1800421" y="6497999"/>
              <a:ext cx="152829" cy="36000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224147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472114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0" y="0"/>
            <a:ext cx="8797381" cy="2175080"/>
            <a:chOff x="0" y="4682920"/>
            <a:chExt cx="8797381" cy="2175080"/>
          </a:xfrm>
        </p:grpSpPr>
        <p:sp>
          <p:nvSpPr>
            <p:cNvPr id="13" name="Блок-схема: процесс 12"/>
            <p:cNvSpPr/>
            <p:nvPr/>
          </p:nvSpPr>
          <p:spPr bwMode="auto">
            <a:xfrm>
              <a:off x="0" y="4682920"/>
              <a:ext cx="7874000" cy="217508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 bwMode="auto">
            <a:xfrm>
              <a:off x="7874000" y="4682920"/>
              <a:ext cx="923381" cy="217508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Picture 2" descr="http://distant.kriro.ru/pluginfile.php/1/theme_klass/logo/1488473550/full_logo_moodle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31799" y="387452"/>
            <a:ext cx="7153274" cy="1400175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 bwMode="auto">
          <a:xfrm>
            <a:off x="8048081" y="1"/>
            <a:ext cx="4143916" cy="2175080"/>
            <a:chOff x="8048081" y="4682921"/>
            <a:chExt cx="4143916" cy="217508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Блок-схема: процесс 10"/>
            <p:cNvSpPr/>
            <p:nvPr/>
          </p:nvSpPr>
          <p:spPr bwMode="auto">
            <a:xfrm rot="10800000">
              <a:off x="8971461" y="4682921"/>
              <a:ext cx="3220537" cy="2175080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ый треугольник 11"/>
            <p:cNvSpPr/>
            <p:nvPr/>
          </p:nvSpPr>
          <p:spPr bwMode="auto">
            <a:xfrm rot="10800000">
              <a:off x="8048081" y="4682921"/>
              <a:ext cx="923381" cy="21750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1485899"/>
            <a:ext cx="7734300" cy="469106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27384" y="460988"/>
            <a:ext cx="9158400" cy="8892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17408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3341050"/>
            <a:ext cx="3932237" cy="252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17408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3341050"/>
            <a:ext cx="3932237" cy="252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 bwMode="auto">
          <a:xfrm>
            <a:off x="2005227" y="6497999"/>
            <a:ext cx="10186770" cy="360000"/>
            <a:chOff x="2005227" y="6497999"/>
            <a:chExt cx="10186770" cy="360000"/>
          </a:xfrm>
        </p:grpSpPr>
        <p:sp>
          <p:nvSpPr>
            <p:cNvPr id="14" name="Блок-схема: процесс 13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 bwMode="auto">
            <a:xfrm rot="10800000">
              <a:off x="2005227" y="6497999"/>
              <a:ext cx="152830" cy="3600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7" name="Блок-схема: процесс 16"/>
          <p:cNvSpPr/>
          <p:nvPr/>
        </p:nvSpPr>
        <p:spPr bwMode="auto">
          <a:xfrm>
            <a:off x="1" y="6498000"/>
            <a:ext cx="1800419" cy="360000"/>
          </a:xfrm>
          <a:prstGeom prst="flowChartProcess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 bwMode="auto">
          <a:xfrm>
            <a:off x="1800421" y="6497999"/>
            <a:ext cx="152829" cy="36000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28763" y="459538"/>
            <a:ext cx="9157361" cy="890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31799" y="6492874"/>
            <a:ext cx="1368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F4E79"/>
                </a:solidFill>
              </a:defRPr>
            </a:lvl1pPr>
          </a:lstStyle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454399" y="64706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B4C7E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070350" y="64706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4C7E7"/>
                </a:solidFill>
              </a:defRPr>
            </a:lvl1pPr>
          </a:lstStyle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  <p:sp>
        <p:nvSpPr>
          <p:cNvPr id="11" name="Блок-схема: процесс 10"/>
          <p:cNvSpPr/>
          <p:nvPr/>
        </p:nvSpPr>
        <p:spPr bwMode="auto">
          <a:xfrm rot="10800000">
            <a:off x="1908682" y="-2"/>
            <a:ext cx="10283316" cy="3600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 bwMode="auto">
          <a:xfrm rot="10800000">
            <a:off x="1755853" y="0"/>
            <a:ext cx="152829" cy="359999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0" y="-1"/>
            <a:ext cx="2148553" cy="1490060"/>
            <a:chOff x="0" y="-1"/>
            <a:chExt cx="2148553" cy="1490060"/>
          </a:xfrm>
        </p:grpSpPr>
        <p:sp>
          <p:nvSpPr>
            <p:cNvPr id="8" name="Блок-схема: процесс 7"/>
            <p:cNvSpPr/>
            <p:nvPr/>
          </p:nvSpPr>
          <p:spPr bwMode="auto">
            <a:xfrm>
              <a:off x="0" y="0"/>
              <a:ext cx="1515982" cy="1490059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 bwMode="auto">
            <a:xfrm>
              <a:off x="1515982" y="-1"/>
              <a:ext cx="632571" cy="1490059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9" name="Picture 2" descr="http://distant.kriro.ru/pluginfile.php/1/theme_klass/logo/1488473550/full_logo_moodle.png"/>
            <p:cNvPicPr>
              <a:picLocks noChangeAspect="1" noChangeArrowheads="1"/>
            </p:cNvPicPr>
            <p:nvPr/>
          </p:nvPicPr>
          <p:blipFill>
            <a:blip r:embed="rId13"/>
            <a:srcRect l="0" t="0" r="79497" b="0"/>
            <a:stretch/>
          </p:blipFill>
          <p:spPr bwMode="auto">
            <a:xfrm>
              <a:off x="80210" y="97953"/>
              <a:ext cx="1355562" cy="1294152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igital-likbez.datalesson.ru/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hyperlink" Target="https://uchi.ru/doc/conf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razgovor.edsoo.ru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1442977" y="2661078"/>
            <a:ext cx="10050435" cy="1456178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>
              <a:defRPr/>
            </a:pPr>
            <a:r>
              <a:rPr lang="ru-RU" sz="4400" b="1"/>
              <a:t>Интернет-ресурсы </a:t>
            </a:r>
            <a:br>
              <a:rPr lang="ru-RU" sz="4400" b="1"/>
            </a:br>
            <a:r>
              <a:rPr lang="ru-RU" sz="4400" b="1"/>
              <a:t>в работе классного руководителя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782805" y="4311570"/>
            <a:ext cx="4292600" cy="118260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/>
              <a:t>Ляшок Вячеслав Алексеевич, заведующий центром информационных технологий в образовании ГОУДПО «КРИРО»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511800" y="599142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г. Сыктывкар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724524" y="5622091"/>
            <a:ext cx="743670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2024</a:t>
            </a:r>
            <a:endParaRPr/>
          </a:p>
        </p:txBody>
      </p:sp>
      <p:pic>
        <p:nvPicPr>
          <p:cNvPr id="714314464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929106" y="88735"/>
            <a:ext cx="2097793" cy="126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075755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0783" y="1485080"/>
            <a:ext cx="7078651" cy="5018548"/>
          </a:xfrm>
          <a:prstGeom prst="rect">
            <a:avLst/>
          </a:prstGeom>
        </p:spPr>
      </p:pic>
      <p:pic>
        <p:nvPicPr>
          <p:cNvPr id="161554273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113460" y="-23925"/>
            <a:ext cx="2097793" cy="1269600"/>
          </a:xfrm>
          <a:prstGeom prst="rect">
            <a:avLst/>
          </a:prstGeom>
        </p:spPr>
      </p:pic>
      <p:sp>
        <p:nvSpPr>
          <p:cNvPr id="36774703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2290664" y="470017"/>
            <a:ext cx="7610670" cy="775657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>
              <a:defRPr/>
            </a:pPr>
            <a:r>
              <a:rPr/>
              <a:t>Урокцифры.рф</a:t>
            </a:r>
            <a:endParaRPr/>
          </a:p>
        </p:txBody>
      </p:sp>
      <p:sp>
        <p:nvSpPr>
          <p:cNvPr id="437509781" name="Заголовок 1"/>
          <p:cNvSpPr>
            <a:spLocks noGrp="1"/>
          </p:cNvSpPr>
          <p:nvPr/>
        </p:nvSpPr>
        <p:spPr bwMode="auto">
          <a:xfrm flipH="0" flipV="0">
            <a:off x="7190886" y="2384029"/>
            <a:ext cx="4957096" cy="296226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2000" b="1"/>
              <a:t>Февраль.</a:t>
            </a:r>
            <a:r>
              <a:rPr sz="2000"/>
              <a:t> Кибербезопасность</a:t>
            </a:r>
            <a:r>
              <a:rPr/>
              <a:t> </a:t>
            </a:r>
            <a:r>
              <a:rPr sz="2000"/>
              <a:t>будущего</a:t>
            </a:r>
            <a:endParaRPr sz="2000"/>
          </a:p>
          <a:p>
            <a:pPr>
              <a:defRPr/>
            </a:pPr>
            <a:endParaRPr sz="2000"/>
          </a:p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000" b="1"/>
              <a:t>Март.</a:t>
            </a:r>
            <a:r>
              <a:rPr sz="2000"/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Технологии тестирования</a:t>
            </a:r>
            <a:endParaRPr lang="ru-RU" sz="2000" b="0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Апрель.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Путешествие в микровселенные: как квантовые вычис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ления создают медицину будущего</a:t>
            </a:r>
            <a:endParaRPr lang="ru-RU" sz="2000" b="0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0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Май.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Технологии в интернет-торговле</a:t>
            </a:r>
            <a:endParaRPr lang="ru-RU" sz="20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50148120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113460" y="-23925"/>
            <a:ext cx="2097793" cy="1269600"/>
          </a:xfrm>
          <a:prstGeom prst="rect">
            <a:avLst/>
          </a:prstGeom>
        </p:spPr>
      </p:pic>
      <p:sp>
        <p:nvSpPr>
          <p:cNvPr id="1926137354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2229213" y="470017"/>
            <a:ext cx="7610670" cy="775657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>
              <a:defRPr/>
            </a:pPr>
            <a:r>
              <a:rPr/>
              <a:t>Урокцифры.рф</a:t>
            </a:r>
            <a:endParaRPr/>
          </a:p>
        </p:txBody>
      </p:sp>
      <p:pic>
        <p:nvPicPr>
          <p:cNvPr id="124849375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679212" y="1136854"/>
            <a:ext cx="6483144" cy="5254484"/>
          </a:xfrm>
          <a:prstGeom prst="rect">
            <a:avLst/>
          </a:prstGeom>
        </p:spPr>
      </p:pic>
      <p:pic>
        <p:nvPicPr>
          <p:cNvPr id="88884682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99218" y="1570108"/>
            <a:ext cx="3382891" cy="3382891"/>
          </a:xfrm>
          <a:prstGeom prst="rect">
            <a:avLst/>
          </a:prstGeom>
        </p:spPr>
      </p:pic>
      <p:sp>
        <p:nvSpPr>
          <p:cNvPr id="1713715722" name="Заголовок 1"/>
          <p:cNvSpPr>
            <a:spLocks noGrp="1"/>
          </p:cNvSpPr>
          <p:nvPr/>
        </p:nvSpPr>
        <p:spPr bwMode="auto">
          <a:xfrm flipH="0" flipV="0">
            <a:off x="691693" y="5018548"/>
            <a:ext cx="3651935" cy="573548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3600"/>
              <a:t>Канал в VKM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8765303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2229212" y="654371"/>
            <a:ext cx="9877803" cy="775656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/>
              <a:t>Цифровой ликбез </a:t>
            </a:r>
            <a:b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4400" b="0" i="0" u="sng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  <a:hlinkClick r:id="rId2" tooltip="https://digital-likbez.datalesson.ru/"/>
              </a:rPr>
              <a:t>https://digital-likbez.datalesson.ru/</a:t>
            </a:r>
            <a:endParaRPr/>
          </a:p>
        </p:txBody>
      </p:sp>
      <p:pic>
        <p:nvPicPr>
          <p:cNvPr id="1003154247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113459" y="-23924"/>
            <a:ext cx="2097792" cy="1269599"/>
          </a:xfrm>
          <a:prstGeom prst="rect">
            <a:avLst/>
          </a:prstGeom>
        </p:spPr>
      </p:pic>
      <p:pic>
        <p:nvPicPr>
          <p:cNvPr id="38207083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048" y="1470336"/>
            <a:ext cx="7189837" cy="5064017"/>
          </a:xfrm>
          <a:prstGeom prst="rect">
            <a:avLst/>
          </a:prstGeom>
        </p:spPr>
      </p:pic>
      <p:sp>
        <p:nvSpPr>
          <p:cNvPr id="2104705506" name="Заголовок 1"/>
          <p:cNvSpPr>
            <a:spLocks noGrp="1"/>
          </p:cNvSpPr>
          <p:nvPr/>
        </p:nvSpPr>
        <p:spPr bwMode="auto">
          <a:xfrm flipH="0" flipV="0">
            <a:off x="7190885" y="2384028"/>
            <a:ext cx="4957095" cy="296226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400" b="1" i="0" u="none" spc="33">
                <a:solidFill>
                  <a:srgbClr val="1C428F"/>
                </a:solidFill>
                <a:latin typeface="Liberation Sans"/>
                <a:ea typeface="Liberation Sans"/>
                <a:cs typeface="Liberation Sans"/>
              </a:rPr>
              <a:t>9 ЯНВАРЯ — 11 ФЕВРАЛЯ</a:t>
            </a:r>
            <a:r>
              <a:rPr sz="1050" b="1" i="0" u="none" spc="33">
                <a:solidFill>
                  <a:srgbClr val="1C428F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lang="ru-RU" sz="19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Цифровой ликбез от Благотворительного фонда Сбербанка «Вклад в будущее»</a:t>
            </a:r>
            <a:endParaRPr lang="ru-RU" sz="19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marL="0" marR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i="0" u="none" strike="noStrike" cap="none" spc="33">
              <a:solidFill>
                <a:srgbClr val="1C428F"/>
              </a:solidFill>
              <a:latin typeface="Liberation Sans"/>
              <a:cs typeface="Liberation Sans"/>
            </a:endParaRPr>
          </a:p>
          <a:p>
            <a:pPr marL="0" marR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1" i="0" u="none" strike="noStrike" cap="none" spc="33">
                <a:solidFill>
                  <a:srgbClr val="1C428F"/>
                </a:solidFill>
                <a:latin typeface="Liberation Sans"/>
                <a:ea typeface="Liberation Sans"/>
                <a:cs typeface="Liberation Sans"/>
              </a:rPr>
              <a:t>19 ФЕВРАЛЯ — 17 МАРТА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Цифровой ликбез от Лаборатории Касперского</a:t>
            </a:r>
            <a:endParaRPr sz="1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200" b="1" i="0" u="none" spc="33">
                <a:solidFill>
                  <a:srgbClr val="1C428F"/>
                </a:solidFill>
                <a:latin typeface="Liberation Sans"/>
                <a:ea typeface="Liberation Sans"/>
                <a:cs typeface="Liberation Sans"/>
              </a:rPr>
              <a:t>18 МАРТА — 8 АПРЕЛЯ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sz="1600" b="0" i="0" u="none" spc="3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Цифровой ликбез от VK</a:t>
            </a:r>
            <a:endParaRPr sz="1600" b="0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0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400" b="1" i="0" u="none" spc="33">
                <a:solidFill>
                  <a:srgbClr val="1C428F"/>
                </a:solidFill>
                <a:latin typeface="Liberation Sans"/>
                <a:ea typeface="Liberation Sans"/>
                <a:cs typeface="Liberation Sans"/>
              </a:rPr>
              <a:t>АПРЕЛь - МАЙ</a:t>
            </a:r>
            <a:r>
              <a:rPr lang="ru-RU" sz="20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sz="1800" b="0" i="0" u="none" spc="3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Цифровой ликбез от Avito</a:t>
            </a:r>
            <a:endParaRPr sz="20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2844832" name="Прямоугольник 1"/>
          <p:cNvSpPr/>
          <p:nvPr/>
        </p:nvSpPr>
        <p:spPr bwMode="auto">
          <a:xfrm flipH="0" flipV="0">
            <a:off x="5695564" y="1182528"/>
            <a:ext cx="6432655" cy="13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0">
                <a:solidFill>
                  <a:schemeClr val="bg1"/>
                </a:solidFill>
                <a:latin typeface="Golos Text"/>
              </a:rPr>
              <a:t>Постановление Правительства РФ от 13 июля 2022 г. № 1241 «О федеральной государственной информационной системе «Моя школа» (</a:t>
            </a:r>
            <a:r>
              <a:rPr lang="ru-RU" sz="2000" b="1" i="0">
                <a:solidFill>
                  <a:schemeClr val="bg1"/>
                </a:solidFill>
                <a:latin typeface="Golos Text"/>
              </a:rPr>
              <a:t>ред</a:t>
            </a:r>
            <a:r>
              <a:rPr lang="ru-RU" sz="2000" b="1" i="0">
                <a:solidFill>
                  <a:schemeClr val="bg1"/>
                </a:solidFill>
                <a:latin typeface="Golos Text"/>
              </a:rPr>
              <a:t> от 05.12.2022)</a:t>
            </a:r>
            <a:endParaRPr sz="2000">
              <a:solidFill>
                <a:schemeClr val="bg1"/>
              </a:solidFill>
            </a:endParaRPr>
          </a:p>
        </p:txBody>
      </p:sp>
      <p:pic>
        <p:nvPicPr>
          <p:cNvPr id="71277144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1485080"/>
            <a:ext cx="1741350" cy="1618224"/>
          </a:xfrm>
          <a:prstGeom prst="rect">
            <a:avLst/>
          </a:prstGeom>
        </p:spPr>
      </p:pic>
      <p:pic>
        <p:nvPicPr>
          <p:cNvPr id="155647905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386867" y="1618224"/>
            <a:ext cx="1741350" cy="1618224"/>
          </a:xfrm>
          <a:prstGeom prst="rect">
            <a:avLst/>
          </a:prstGeom>
        </p:spPr>
      </p:pic>
      <p:pic>
        <p:nvPicPr>
          <p:cNvPr id="18503084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438077" y="4844434"/>
            <a:ext cx="1741350" cy="1618224"/>
          </a:xfrm>
          <a:prstGeom prst="rect">
            <a:avLst/>
          </a:prstGeom>
        </p:spPr>
      </p:pic>
      <p:pic>
        <p:nvPicPr>
          <p:cNvPr id="204382949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4844434"/>
            <a:ext cx="1741350" cy="1618224"/>
          </a:xfrm>
          <a:prstGeom prst="rect">
            <a:avLst/>
          </a:prstGeom>
        </p:spPr>
      </p:pic>
      <p:pic>
        <p:nvPicPr>
          <p:cNvPr id="493248638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113459" y="-23924"/>
            <a:ext cx="2097792" cy="1269599"/>
          </a:xfrm>
          <a:prstGeom prst="rect">
            <a:avLst/>
          </a:prstGeom>
        </p:spPr>
      </p:pic>
      <p:sp>
        <p:nvSpPr>
          <p:cNvPr id="1648864485" name=""/>
          <p:cNvSpPr txBox="1"/>
          <p:nvPr/>
        </p:nvSpPr>
        <p:spPr bwMode="auto">
          <a:xfrm flipH="0" flipV="0">
            <a:off x="2712903" y="2294192"/>
            <a:ext cx="6792472" cy="32758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0" i="0" u="none" strike="noStrike" cap="none" spc="-6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12 февраля. Конференция УЧИ.РУ </a:t>
            </a:r>
            <a:endParaRPr lang="ru-RU" sz="2600" b="0" i="0" u="none" strike="noStrike" cap="none" spc="-6">
              <a:solidFill>
                <a:srgbClr val="000000"/>
              </a:solidFill>
              <a:latin typeface="Liberation Sans"/>
              <a:ea typeface="Liberation Sans"/>
              <a:cs typeface="Liberation San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0" u="none" strike="noStrike" cap="none" spc="-6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«Классное руководство: как вдохновлять учеников и помогать родителям»</a:t>
            </a:r>
            <a:r>
              <a:rPr lang="ru-RU" sz="2600" b="1" i="0" u="none" strike="noStrike" cap="none" spc="-6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 </a:t>
            </a:r>
            <a:endParaRPr lang="ru-RU" sz="2600" b="0" i="0" u="none" strike="noStrike" cap="none" spc="-6">
              <a:solidFill>
                <a:srgbClr val="000000"/>
              </a:solidFill>
              <a:latin typeface="Liberation Sans"/>
              <a:ea typeface="Liberation Sans"/>
              <a:cs typeface="Liberation San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0" i="0" strike="noStrike" cap="none" spc="-6">
                <a:latin typeface="Liberation Sans"/>
                <a:ea typeface="Liberation Sans"/>
                <a:cs typeface="Liberation Sans"/>
              </a:rPr>
              <a:t>Регистрация на конференцию, чтобы бесплатно освоить инструменты и приемы для работы  </a:t>
            </a:r>
            <a:endParaRPr lang="ru-RU" sz="2600" b="0" i="0" strike="noStrike" cap="none" spc="-6">
              <a:latin typeface="Liberation Sans"/>
              <a:ea typeface="Liberation Sans"/>
              <a:cs typeface="Liberation San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0" i="0" strike="noStrike" cap="none" spc="-6">
                <a:latin typeface="Liberation Sans"/>
                <a:ea typeface="Liberation Sans"/>
                <a:cs typeface="Liberation Sans"/>
              </a:rPr>
              <a:t>по ссылке:</a:t>
            </a:r>
            <a:r>
              <a:rPr sz="2600" u="sng">
                <a:hlinkClick r:id="rId4" tooltip="https://uchi.ru/doc/conf"/>
              </a:rPr>
              <a:t>https://uchi.ru/doc/conf</a:t>
            </a:r>
            <a:r>
              <a:rPr sz="2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0" i="0" u="none" strike="noStrike" cap="none" spc="-6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)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190732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113459" y="-23924"/>
            <a:ext cx="2097792" cy="1269599"/>
          </a:xfrm>
          <a:prstGeom prst="rect">
            <a:avLst/>
          </a:prstGeom>
        </p:spPr>
      </p:pic>
      <p:sp>
        <p:nvSpPr>
          <p:cNvPr id="62385836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2229212" y="654370"/>
            <a:ext cx="9877802" cy="775656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/>
              <a:t>Разговоры о важном </a:t>
            </a:r>
            <a:b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4000" b="0" i="0" u="sng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  <a:hlinkClick r:id="rId3" tooltip="https://razgovor.edsoo.ru/"/>
              </a:rPr>
              <a:t>https://razgovor.edsoo.ru/</a:t>
            </a:r>
            <a:endParaRPr/>
          </a:p>
        </p:txBody>
      </p:sp>
      <p:pic>
        <p:nvPicPr>
          <p:cNvPr id="111127713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181531" y="1304128"/>
            <a:ext cx="9259758" cy="5166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0992718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113459" y="-23924"/>
            <a:ext cx="2097792" cy="1269599"/>
          </a:xfrm>
          <a:prstGeom prst="rect">
            <a:avLst/>
          </a:prstGeom>
        </p:spPr>
      </p:pic>
      <p:sp>
        <p:nvSpPr>
          <p:cNvPr id="483283642" name=""/>
          <p:cNvSpPr/>
          <p:nvPr/>
        </p:nvSpPr>
        <p:spPr bwMode="auto">
          <a:xfrm flipH="0" flipV="0">
            <a:off x="7743951" y="3143700"/>
            <a:ext cx="4469821" cy="10671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600" b="0" i="0" u="none">
                <a:solidFill>
                  <a:srgbClr val="434753"/>
                </a:solidFill>
                <a:latin typeface="Arial"/>
                <a:ea typeface="Arial"/>
                <a:cs typeface="Arial"/>
              </a:rPr>
              <a:t>Сайт «Единыйурок» - онлайн-площадка для проведения Единых уроков, тематических занятий и образовательных мероприятий, рекомендованных МОиН РФ.</a:t>
            </a:r>
            <a:endParaRPr sz="1600"/>
          </a:p>
        </p:txBody>
      </p:sp>
      <p:sp>
        <p:nvSpPr>
          <p:cNvPr id="2130793258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2229212" y="767032"/>
            <a:ext cx="9877802" cy="775656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/>
              <a:t>Единыйурок.рф </a:t>
            </a:r>
            <a:b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</a:br>
            <a:endParaRPr/>
          </a:p>
        </p:txBody>
      </p:sp>
      <p:pic>
        <p:nvPicPr>
          <p:cNvPr id="67635842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0" y="1444112"/>
            <a:ext cx="7395725" cy="5084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447800" y="1752599"/>
            <a:ext cx="10071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Мои контакты: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Ляшок Вячеслав Алексеевич, заведующий 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центром информационных технологий в образовании 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ГОУДПО "Коми республиканский институт 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развития образования" г. Сыктывкара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сот.тел</a:t>
            </a:r>
            <a:r>
              <a:rPr lang="ru-RU" sz="2800">
                <a:latin typeface="Calibri"/>
                <a:ea typeface="Times New Roman"/>
                <a:cs typeface="Times New Roman"/>
              </a:rPr>
              <a:t>. </a:t>
            </a:r>
            <a:r>
              <a:rPr lang="en-US" sz="2800">
                <a:latin typeface="Calibri"/>
                <a:ea typeface="Times New Roman"/>
                <a:cs typeface="Times New Roman"/>
              </a:rPr>
              <a:t>  </a:t>
            </a:r>
            <a:r>
              <a:rPr lang="ru-RU" sz="2800">
                <a:latin typeface="Calibri"/>
                <a:ea typeface="Times New Roman"/>
                <a:cs typeface="Times New Roman"/>
              </a:rPr>
              <a:t>+7 904 8637247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раб. тел. 8(8212) 28-60-11 (доб.4)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en-US" sz="2800">
                <a:latin typeface="Calibri"/>
                <a:ea typeface="Times New Roman"/>
                <a:cs typeface="Times New Roman"/>
              </a:rPr>
              <a:t>E-mail:     it@kriro.ru</a:t>
            </a:r>
            <a:endParaRPr lang="ru-RU" sz="280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483760650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113459" y="-23924"/>
            <a:ext cx="2097792" cy="1269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презентаций">
  <a:themeElements>
    <a:clrScheme name="КРИРО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2 (16 к 9)</Template>
  <TotalTime>0</TotalTime>
  <Words>0</Words>
  <Application>ONLYOFFICE/7.4.1.36</Application>
  <DocSecurity>0</DocSecurity>
  <PresentationFormat>Широкоэкранный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цифровой трансформации общеобразовательных организаций</dc:title>
  <dc:subject/>
  <dc:creator>Вячеслав Алексеевич Ляшок</dc:creator>
  <cp:keywords/>
  <dc:description/>
  <dc:identifier/>
  <dc:language/>
  <cp:lastModifiedBy/>
  <cp:revision>54</cp:revision>
  <dcterms:created xsi:type="dcterms:W3CDTF">2021-12-02T06:21:17Z</dcterms:created>
  <dcterms:modified xsi:type="dcterms:W3CDTF">2024-02-08T09:34:40Z</dcterms:modified>
  <cp:category/>
  <cp:contentStatus/>
  <cp:version/>
</cp:coreProperties>
</file>