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93" d="100"/>
          <a:sy n="93" d="100"/>
        </p:scale>
        <p:origin x="102" y="396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 /><Relationship Id="rId24" Type="http://schemas.openxmlformats.org/officeDocument/2006/relationships/tableStyles" Target="tableStyles.xml" /><Relationship Id="rId2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 bwMode="auto">
          <a:xfrm>
            <a:off x="2005227" y="6497999"/>
            <a:ext cx="10186770" cy="360000"/>
            <a:chOff x="2005227" y="6497999"/>
            <a:chExt cx="10186770" cy="360000"/>
          </a:xfrm>
        </p:grpSpPr>
        <p:sp>
          <p:nvSpPr>
            <p:cNvPr id="23" name="Блок-схема: процесс 22"/>
            <p:cNvSpPr/>
            <p:nvPr/>
          </p:nvSpPr>
          <p:spPr bwMode="auto"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 bwMode="auto">
            <a:xfrm rot="10800000">
              <a:off x="2005227" y="6497999"/>
              <a:ext cx="152830" cy="3600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 bwMode="auto">
          <a:xfrm>
            <a:off x="1" y="6497999"/>
            <a:ext cx="1953249" cy="360001"/>
            <a:chOff x="1" y="6497999"/>
            <a:chExt cx="1953249" cy="360001"/>
          </a:xfrm>
        </p:grpSpPr>
        <p:sp>
          <p:nvSpPr>
            <p:cNvPr id="26" name="Блок-схема: процесс 25"/>
            <p:cNvSpPr/>
            <p:nvPr/>
          </p:nvSpPr>
          <p:spPr bwMode="auto">
            <a:xfrm>
              <a:off x="1" y="6498000"/>
              <a:ext cx="1800419" cy="360000"/>
            </a:xfrm>
            <a:prstGeom prst="flowChart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рямоугольный треугольник 26"/>
            <p:cNvSpPr/>
            <p:nvPr/>
          </p:nvSpPr>
          <p:spPr bwMode="auto">
            <a:xfrm>
              <a:off x="1800421" y="6497999"/>
              <a:ext cx="152829" cy="36000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224147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472114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0" y="0"/>
            <a:ext cx="8797381" cy="2175080"/>
            <a:chOff x="0" y="4682920"/>
            <a:chExt cx="8797381" cy="2175080"/>
          </a:xfrm>
        </p:grpSpPr>
        <p:sp>
          <p:nvSpPr>
            <p:cNvPr id="13" name="Блок-схема: процесс 12"/>
            <p:cNvSpPr/>
            <p:nvPr/>
          </p:nvSpPr>
          <p:spPr bwMode="auto">
            <a:xfrm>
              <a:off x="0" y="4682920"/>
              <a:ext cx="7874000" cy="217508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ый треугольник 13"/>
            <p:cNvSpPr/>
            <p:nvPr/>
          </p:nvSpPr>
          <p:spPr bwMode="auto">
            <a:xfrm>
              <a:off x="7874000" y="4682920"/>
              <a:ext cx="923381" cy="217508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" name="Picture 2" descr="http://distant.kriro.ru/pluginfile.php/1/theme_klass/logo/1488473550/full_logo_moodle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31799" y="387452"/>
            <a:ext cx="7153274" cy="1400175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 bwMode="auto">
          <a:xfrm>
            <a:off x="8048081" y="1"/>
            <a:ext cx="4143916" cy="2175080"/>
            <a:chOff x="8048081" y="4682921"/>
            <a:chExt cx="4143916" cy="217508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Блок-схема: процесс 10"/>
            <p:cNvSpPr/>
            <p:nvPr/>
          </p:nvSpPr>
          <p:spPr bwMode="auto">
            <a:xfrm rot="10800000">
              <a:off x="8971461" y="4682921"/>
              <a:ext cx="3220537" cy="2175080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ый треугольник 11"/>
            <p:cNvSpPr/>
            <p:nvPr/>
          </p:nvSpPr>
          <p:spPr bwMode="auto">
            <a:xfrm rot="10800000">
              <a:off x="8048081" y="4682921"/>
              <a:ext cx="923381" cy="21750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1485899"/>
            <a:ext cx="7734300" cy="4691063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27384" y="460988"/>
            <a:ext cx="9158400" cy="8892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17408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3341050"/>
            <a:ext cx="3932237" cy="252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17408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3341050"/>
            <a:ext cx="3932237" cy="252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 bwMode="auto">
          <a:xfrm>
            <a:off x="2005227" y="6497999"/>
            <a:ext cx="10186770" cy="360000"/>
            <a:chOff x="2005227" y="6497999"/>
            <a:chExt cx="10186770" cy="360000"/>
          </a:xfrm>
        </p:grpSpPr>
        <p:sp>
          <p:nvSpPr>
            <p:cNvPr id="14" name="Блок-схема: процесс 13"/>
            <p:cNvSpPr/>
            <p:nvPr/>
          </p:nvSpPr>
          <p:spPr bwMode="auto"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ый треугольник 14"/>
            <p:cNvSpPr/>
            <p:nvPr/>
          </p:nvSpPr>
          <p:spPr bwMode="auto">
            <a:xfrm rot="10800000">
              <a:off x="2005227" y="6497999"/>
              <a:ext cx="152830" cy="3600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7" name="Блок-схема: процесс 16"/>
          <p:cNvSpPr/>
          <p:nvPr/>
        </p:nvSpPr>
        <p:spPr bwMode="auto">
          <a:xfrm>
            <a:off x="1" y="6498000"/>
            <a:ext cx="1800419" cy="360000"/>
          </a:xfrm>
          <a:prstGeom prst="flowChartProcess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 bwMode="auto">
          <a:xfrm>
            <a:off x="1800421" y="6497999"/>
            <a:ext cx="152829" cy="36000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28763" y="459538"/>
            <a:ext cx="9157361" cy="890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31799" y="6492874"/>
            <a:ext cx="1368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F4E79"/>
                </a:solidFill>
              </a:defRPr>
            </a:lvl1pPr>
          </a:lstStyle>
          <a:p>
            <a:pPr>
              <a:defRPr/>
            </a:pPr>
            <a:fld id="{E1ABAC70-5EEC-401B-9F74-B61C225050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454399" y="64706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B4C7E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070350" y="64706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4C7E7"/>
                </a:solidFill>
              </a:defRPr>
            </a:lvl1pPr>
          </a:lstStyle>
          <a:p>
            <a:pPr>
              <a:defRPr/>
            </a:pPr>
            <a:fld id="{A84DC326-B17D-46C0-AB7F-F55B968D297A}" type="slidenum">
              <a:rPr lang="ru-RU"/>
              <a:t/>
            </a:fld>
            <a:endParaRPr lang="ru-RU"/>
          </a:p>
        </p:txBody>
      </p:sp>
      <p:sp>
        <p:nvSpPr>
          <p:cNvPr id="11" name="Блок-схема: процесс 10"/>
          <p:cNvSpPr/>
          <p:nvPr/>
        </p:nvSpPr>
        <p:spPr bwMode="auto">
          <a:xfrm rot="10800000">
            <a:off x="1908682" y="-2"/>
            <a:ext cx="10283316" cy="3600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 bwMode="auto">
          <a:xfrm rot="10800000">
            <a:off x="1755853" y="0"/>
            <a:ext cx="152829" cy="359999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0" y="-1"/>
            <a:ext cx="2148553" cy="1490060"/>
            <a:chOff x="0" y="-1"/>
            <a:chExt cx="2148553" cy="1490060"/>
          </a:xfrm>
        </p:grpSpPr>
        <p:sp>
          <p:nvSpPr>
            <p:cNvPr id="8" name="Блок-схема: процесс 7"/>
            <p:cNvSpPr/>
            <p:nvPr/>
          </p:nvSpPr>
          <p:spPr bwMode="auto">
            <a:xfrm>
              <a:off x="0" y="0"/>
              <a:ext cx="1515982" cy="1490059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ый треугольник 8"/>
            <p:cNvSpPr/>
            <p:nvPr/>
          </p:nvSpPr>
          <p:spPr bwMode="auto">
            <a:xfrm>
              <a:off x="1515982" y="-1"/>
              <a:ext cx="632571" cy="1490059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9" name="Picture 2" descr="http://distant.kriro.ru/pluginfile.php/1/theme_klass/logo/1488473550/full_logo_moodle.png"/>
            <p:cNvPicPr>
              <a:picLocks noChangeAspect="1" noChangeArrowheads="1"/>
            </p:cNvPicPr>
            <p:nvPr/>
          </p:nvPicPr>
          <p:blipFill>
            <a:blip r:embed="rId13"/>
            <a:srcRect l="0" t="0" r="79497" b="0"/>
            <a:stretch/>
          </p:blipFill>
          <p:spPr bwMode="auto">
            <a:xfrm>
              <a:off x="80210" y="97953"/>
              <a:ext cx="1355562" cy="1294152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yschool.edu.ru/" TargetMode="External"/><Relationship Id="rId3" Type="http://schemas.openxmlformats.org/officeDocument/2006/relationships/image" Target="../media/image24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legalacts.ru/doc/postanovlenie-pravitelstva-rf-ot-13072022-n-1241-o-federalnoi/#100038" TargetMode="External"/><Relationship Id="rId4" Type="http://schemas.openxmlformats.org/officeDocument/2006/relationships/hyperlink" Target="https://legalacts.ru/doc/postanovlenie-pravitelstva-rf-ot-07122020-n-2040-o-provedenii/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s://web.vk.me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1442977" y="2661078"/>
            <a:ext cx="10050435" cy="2387599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sz="4400" b="1"/>
              <a:t>Эффективное использование информационно-коммуникационной платформы "Сферум" (VK Мессенджера) для проведения уроков и внеурочных мероприятий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782805" y="5130925"/>
            <a:ext cx="4292600" cy="118260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/>
              <a:t>Ляшок Вячеслав Алексеевич, заведующий центром информационных технологий в образовании ГОУДПО «КРИРО»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5511800" y="599142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г. Сыктывкар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724524" y="5622091"/>
            <a:ext cx="743670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2024</a:t>
            </a:r>
            <a:endParaRPr/>
          </a:p>
        </p:txBody>
      </p:sp>
      <p:pic>
        <p:nvPicPr>
          <p:cNvPr id="714314464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929106" y="88735"/>
            <a:ext cx="2097793" cy="126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79781" y="396815"/>
            <a:ext cx="10112219" cy="6159260"/>
          </a:xfrm>
          <a:prstGeom prst="rect">
            <a:avLst/>
          </a:prstGeom>
        </p:spPr>
      </p:pic>
      <p:pic>
        <p:nvPicPr>
          <p:cNvPr id="2898558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-28677" y="4240160"/>
            <a:ext cx="2157195" cy="2157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19312" y="362309"/>
            <a:ext cx="10013632" cy="6176514"/>
          </a:xfrm>
          <a:prstGeom prst="rect">
            <a:avLst/>
          </a:prstGeom>
        </p:spPr>
      </p:pic>
      <p:pic>
        <p:nvPicPr>
          <p:cNvPr id="211915931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-28677" y="3666611"/>
            <a:ext cx="2157195" cy="2157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28837" y="362309"/>
            <a:ext cx="10087471" cy="6176514"/>
          </a:xfrm>
          <a:prstGeom prst="rect">
            <a:avLst/>
          </a:prstGeom>
        </p:spPr>
      </p:pic>
      <p:pic>
        <p:nvPicPr>
          <p:cNvPr id="46218926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-28677" y="3666611"/>
            <a:ext cx="2157195" cy="2157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09787" y="348830"/>
            <a:ext cx="10082213" cy="6103728"/>
          </a:xfrm>
          <a:prstGeom prst="rect">
            <a:avLst/>
          </a:prstGeom>
        </p:spPr>
      </p:pic>
      <p:pic>
        <p:nvPicPr>
          <p:cNvPr id="166145101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-28677" y="3666611"/>
            <a:ext cx="2157195" cy="2157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19312" y="345057"/>
            <a:ext cx="10072688" cy="6090249"/>
          </a:xfrm>
          <a:prstGeom prst="rect">
            <a:avLst/>
          </a:prstGeom>
        </p:spPr>
      </p:pic>
      <p:pic>
        <p:nvPicPr>
          <p:cNvPr id="11281800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-28677" y="3666611"/>
            <a:ext cx="2157195" cy="2157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28046" y="485296"/>
            <a:ext cx="9402778" cy="89071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/>
              <a:t>Видеозал КРИРО </a:t>
            </a:r>
            <a:r>
              <a:rPr lang="en-US" b="1"/>
              <a:t>https://kriro.ru/broadcast/</a:t>
            </a:r>
            <a:endParaRPr lang="ru-RU" b="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09929" y="4429604"/>
            <a:ext cx="2647949" cy="1943100"/>
          </a:xfrm>
          <a:prstGeom prst="rect">
            <a:avLst/>
          </a:prstGeom>
        </p:spPr>
      </p:pic>
      <p:pic>
        <p:nvPicPr>
          <p:cNvPr id="11565691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5806" y="1730886"/>
            <a:ext cx="2486025" cy="1876424"/>
          </a:xfrm>
          <a:prstGeom prst="rect">
            <a:avLst/>
          </a:prstGeom>
        </p:spPr>
      </p:pic>
      <p:pic>
        <p:nvPicPr>
          <p:cNvPr id="181096385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68709" y="583790"/>
            <a:ext cx="3725118" cy="4181921"/>
          </a:xfrm>
          <a:prstGeom prst="rect">
            <a:avLst/>
          </a:prstGeom>
        </p:spPr>
      </p:pic>
      <p:pic>
        <p:nvPicPr>
          <p:cNvPr id="921922743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713880" y="3607311"/>
            <a:ext cx="6463178" cy="2599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График вебинаров по СФЕРУМ</a:t>
            </a:r>
            <a:endParaRPr/>
          </a:p>
        </p:txBody>
      </p:sp>
      <p:pic>
        <p:nvPicPr>
          <p:cNvPr id="37980454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1531" y="1957605"/>
            <a:ext cx="6083377" cy="3067078"/>
          </a:xfrm>
          <a:prstGeom prst="rect">
            <a:avLst/>
          </a:prstGeom>
        </p:spPr>
      </p:pic>
      <p:pic>
        <p:nvPicPr>
          <p:cNvPr id="58172408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095999" y="1112976"/>
            <a:ext cx="6072467" cy="5755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2268132" y="747660"/>
            <a:ext cx="9157360" cy="90563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/>
              <a:t>Ресурсы ФГИС «Моя школа»</a:t>
            </a:r>
            <a:br>
              <a:rPr lang="ru-RU"/>
            </a:br>
            <a:endParaRPr lang="ru-RU"/>
          </a:p>
        </p:txBody>
      </p:sp>
      <p:pic>
        <p:nvPicPr>
          <p:cNvPr id="1768600733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141612" y="1385677"/>
            <a:ext cx="10053718" cy="3869715"/>
          </a:xfrm>
          <a:prstGeom prst="rect">
            <a:avLst/>
          </a:prstGeom>
        </p:spPr>
      </p:pic>
      <p:sp>
        <p:nvSpPr>
          <p:cNvPr id="529272783" name="Прямоугольник 1"/>
          <p:cNvSpPr/>
          <p:nvPr/>
        </p:nvSpPr>
        <p:spPr bwMode="auto">
          <a:xfrm flipH="0" flipV="0">
            <a:off x="356752" y="5481450"/>
            <a:ext cx="11750982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0">
                <a:solidFill>
                  <a:srgbClr val="1B1B1B"/>
                </a:solidFill>
                <a:latin typeface="Golos Text"/>
              </a:rPr>
              <a:t>Приказ Минпросвещения России от 15.01.2021 № 14 «Об определении детализированного состава платформы цифровой образовательной среды»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748620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2268132" y="747660"/>
            <a:ext cx="9157360" cy="90563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/>
              <a:t>Ресурсы ФГИС «Моя школа»</a:t>
            </a:r>
            <a:br>
              <a:rPr lang="ru-RU"/>
            </a:br>
            <a:r>
              <a:rPr u="sng">
                <a:solidFill>
                  <a:schemeClr val="hlink"/>
                </a:solidFill>
                <a:hlinkClick r:id="rId2" tooltip="https://myschool.edu.ru/"/>
              </a:rPr>
              <a:t>myschool.edu.ru</a:t>
            </a:r>
            <a:endParaRPr lang="ru-RU"/>
          </a:p>
        </p:txBody>
      </p:sp>
      <p:sp>
        <p:nvSpPr>
          <p:cNvPr id="2036560490" name="Прямоугольник 1"/>
          <p:cNvSpPr/>
          <p:nvPr/>
        </p:nvSpPr>
        <p:spPr bwMode="auto">
          <a:xfrm flipH="0" flipV="0">
            <a:off x="356752" y="5481450"/>
            <a:ext cx="11750982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0">
                <a:solidFill>
                  <a:srgbClr val="1B1B1B"/>
                </a:solidFill>
                <a:latin typeface="Golos Text"/>
              </a:rPr>
              <a:t>Приказ Минпросвещения России от 15.01.2021 № 14 «Об определении детализированного состава платформы цифровой образовательной среды»</a:t>
            </a:r>
            <a:endParaRPr lang="ru-RU" sz="2000"/>
          </a:p>
        </p:txBody>
      </p:sp>
      <p:pic>
        <p:nvPicPr>
          <p:cNvPr id="164223596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513062" y="1653301"/>
            <a:ext cx="6402178" cy="3808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122773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2268132" y="747660"/>
            <a:ext cx="9157360" cy="90563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/>
              <a:t>Ресурсы ФГИС «Моя школа»</a:t>
            </a:r>
            <a:br>
              <a:rPr lang="ru-RU"/>
            </a:br>
            <a:endParaRPr lang="ru-RU"/>
          </a:p>
        </p:txBody>
      </p:sp>
      <p:sp>
        <p:nvSpPr>
          <p:cNvPr id="723054460" name="Прямоугольник 1"/>
          <p:cNvSpPr/>
          <p:nvPr/>
        </p:nvSpPr>
        <p:spPr bwMode="auto">
          <a:xfrm flipH="0" flipV="0">
            <a:off x="356752" y="5481450"/>
            <a:ext cx="11750982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0">
                <a:solidFill>
                  <a:srgbClr val="1B1B1B"/>
                </a:solidFill>
                <a:latin typeface="Golos Text"/>
              </a:rPr>
              <a:t>Приказ Минпросвещения России от 15.01.2021 № 14 «Об определении детализированного состава платформы цифровой образовательной среды»</a:t>
            </a:r>
            <a:endParaRPr lang="ru-RU" sz="2000"/>
          </a:p>
        </p:txBody>
      </p:sp>
      <p:pic>
        <p:nvPicPr>
          <p:cNvPr id="642608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37434" y="1405916"/>
            <a:ext cx="10156203" cy="4046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4626" y="631354"/>
            <a:ext cx="9897374" cy="5595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447800" y="1752599"/>
            <a:ext cx="100711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800">
                <a:latin typeface="Calibri"/>
                <a:ea typeface="Times New Roman"/>
                <a:cs typeface="Times New Roman"/>
              </a:rPr>
              <a:t>Мои контакты: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ru-RU" sz="2800">
                <a:latin typeface="Calibri"/>
                <a:ea typeface="Times New Roman"/>
                <a:cs typeface="Times New Roman"/>
              </a:rPr>
              <a:t>Ляшок Вячеслав Алексеевич, заведующий 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ru-RU" sz="2800">
                <a:latin typeface="Calibri"/>
                <a:ea typeface="Times New Roman"/>
                <a:cs typeface="Times New Roman"/>
              </a:rPr>
              <a:t>центром информационных технологий в образовании 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ru-RU" sz="2800">
                <a:latin typeface="Calibri"/>
                <a:ea typeface="Times New Roman"/>
                <a:cs typeface="Times New Roman"/>
              </a:rPr>
              <a:t>ГОУДПО "Коми республиканский институт 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ru-RU" sz="2800">
                <a:latin typeface="Calibri"/>
                <a:ea typeface="Times New Roman"/>
                <a:cs typeface="Times New Roman"/>
              </a:rPr>
              <a:t>развития образования" г. Сыктывкара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ru-RU" sz="2800">
                <a:latin typeface="Calibri"/>
                <a:ea typeface="Times New Roman"/>
                <a:cs typeface="Times New Roman"/>
              </a:rPr>
              <a:t>сот.тел</a:t>
            </a:r>
            <a:r>
              <a:rPr lang="ru-RU" sz="2800">
                <a:latin typeface="Calibri"/>
                <a:ea typeface="Times New Roman"/>
                <a:cs typeface="Times New Roman"/>
              </a:rPr>
              <a:t>. </a:t>
            </a:r>
            <a:r>
              <a:rPr lang="en-US" sz="2800">
                <a:latin typeface="Calibri"/>
                <a:ea typeface="Times New Roman"/>
                <a:cs typeface="Times New Roman"/>
              </a:rPr>
              <a:t>  </a:t>
            </a:r>
            <a:r>
              <a:rPr lang="ru-RU" sz="2800">
                <a:latin typeface="Calibri"/>
                <a:ea typeface="Times New Roman"/>
                <a:cs typeface="Times New Roman"/>
              </a:rPr>
              <a:t>+7 904 8637247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ru-RU" sz="2800">
                <a:latin typeface="Calibri"/>
                <a:ea typeface="Times New Roman"/>
                <a:cs typeface="Times New Roman"/>
              </a:rPr>
              <a:t>раб. тел. 8(8212) 28-60-11 (доб.4)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en-US" sz="2800">
                <a:latin typeface="Calibri"/>
                <a:ea typeface="Times New Roman"/>
                <a:cs typeface="Times New Roman"/>
              </a:rPr>
              <a:t>E-mail:     it@kriro.ru</a:t>
            </a:r>
            <a:endParaRPr lang="ru-RU" sz="280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14191" y="603849"/>
            <a:ext cx="10077808" cy="5831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73856" y="336429"/>
            <a:ext cx="10018143" cy="6183432"/>
          </a:xfrm>
          <a:prstGeom prst="rect">
            <a:avLst/>
          </a:prstGeom>
        </p:spPr>
      </p:pic>
      <p:sp>
        <p:nvSpPr>
          <p:cNvPr id="1732844832" name="Прямоугольник 1"/>
          <p:cNvSpPr/>
          <p:nvPr/>
        </p:nvSpPr>
        <p:spPr bwMode="auto">
          <a:xfrm flipH="0" flipV="0">
            <a:off x="5695564" y="1182528"/>
            <a:ext cx="6432655" cy="131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0">
                <a:solidFill>
                  <a:schemeClr val="bg1"/>
                </a:solidFill>
                <a:latin typeface="Golos Text"/>
              </a:rPr>
              <a:t>Постановление Правительства РФ от 13 июля 2022 г. № 1241 «О федеральной государственной информационной системе «Моя школа» (</a:t>
            </a:r>
            <a:r>
              <a:rPr lang="ru-RU" sz="2000" b="1" i="0">
                <a:solidFill>
                  <a:schemeClr val="bg1"/>
                </a:solidFill>
                <a:latin typeface="Golos Text"/>
              </a:rPr>
              <a:t>ред</a:t>
            </a:r>
            <a:r>
              <a:rPr lang="ru-RU" sz="2000" b="1" i="0">
                <a:solidFill>
                  <a:schemeClr val="bg1"/>
                </a:solidFill>
                <a:latin typeface="Golos Text"/>
              </a:rPr>
              <a:t> от 05.12.2022)</a:t>
            </a:r>
            <a:endParaRPr sz="2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73857" y="338138"/>
            <a:ext cx="10018143" cy="6183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 flipH="0" flipV="0">
            <a:off x="2325967" y="1803399"/>
            <a:ext cx="9841511" cy="4085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26785255" name="Прямоугольник 3"/>
          <p:cNvSpPr/>
          <p:nvPr/>
        </p:nvSpPr>
        <p:spPr bwMode="auto">
          <a:xfrm flipH="0" flipV="0">
            <a:off x="2325967" y="2295611"/>
            <a:ext cx="4589106" cy="393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0">
                <a:solidFill>
                  <a:schemeClr val="bg1"/>
                </a:solidFill>
                <a:latin typeface="Arial"/>
              </a:rPr>
              <a:t>3(1). Согласиться с предложением Министерства просвещения Российской Федерации, Министерства цифрового развития, связи и массовых коммуникаций Российской Федерации и общества с ограниченной ответственностью "Компания ВК" о предоставлении этим обществом безвозмездно, на добровольной основе информационных систем, указанных в </a:t>
            </a:r>
            <a:r>
              <a:rPr lang="ru-RU" b="1" i="0" u="sng">
                <a:solidFill>
                  <a:schemeClr val="bg1"/>
                </a:solidFill>
                <a:latin typeface="Arial"/>
                <a:hlinkClick r:id="rId3" tooltip="https://legalacts.ru/doc/postanovlenie-pravitelstva-rf-ot-13072022-n-1241-o-federalnoi/#100038"/>
              </a:rPr>
              <a:t>подпункте "д" пункта 4</a:t>
            </a:r>
            <a:r>
              <a:rPr lang="ru-RU" b="1" i="0">
                <a:solidFill>
                  <a:schemeClr val="bg1"/>
                </a:solidFill>
                <a:latin typeface="Arial"/>
              </a:rPr>
              <a:t> Положения, утвержденного настоящим постановлением.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1169241027" name="Прямоугольник 1"/>
          <p:cNvSpPr/>
          <p:nvPr/>
        </p:nvSpPr>
        <p:spPr bwMode="auto">
          <a:xfrm flipH="0" flipV="0">
            <a:off x="5890161" y="430315"/>
            <a:ext cx="6241657" cy="131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0">
                <a:solidFill>
                  <a:schemeClr val="tx1"/>
                </a:solidFill>
                <a:latin typeface="Golos Text"/>
              </a:rPr>
              <a:t>Постановление Правительства РФ от 13 июля 2022 г. № 1241 «О федеральной государственной информационной системе «Моя школа» (</a:t>
            </a:r>
            <a:r>
              <a:rPr lang="ru-RU" sz="2000" b="1" i="0">
                <a:solidFill>
                  <a:schemeClr val="tx1"/>
                </a:solidFill>
                <a:latin typeface="Golos Text"/>
              </a:rPr>
              <a:t>ред</a:t>
            </a:r>
            <a:r>
              <a:rPr lang="ru-RU" sz="2000" b="1" i="0">
                <a:solidFill>
                  <a:schemeClr val="tx1"/>
                </a:solidFill>
                <a:latin typeface="Golos Text"/>
              </a:rPr>
              <a:t> от 05.12.2022)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1797372478" name="Прямоугольник 4"/>
          <p:cNvSpPr/>
          <p:nvPr/>
        </p:nvSpPr>
        <p:spPr bwMode="auto">
          <a:xfrm flipH="0" flipV="0">
            <a:off x="7049057" y="1884131"/>
            <a:ext cx="5082041" cy="4480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0" i="0">
                <a:solidFill>
                  <a:schemeClr val="bg1"/>
                </a:solidFill>
                <a:latin typeface="Arial"/>
              </a:rPr>
              <a:t>4. д) обеспечение эффективного взаимодействия и онлайн-коммуникаций пользователей в рамках образовательного процесса посредством иных информационных систем, включающих в том числе информационно-коммуникационную образовательную платформу, созданную в соответствии с </a:t>
            </a:r>
            <a:r>
              <a:rPr lang="ru-RU" b="0" i="0" u="sng">
                <a:solidFill>
                  <a:schemeClr val="bg1"/>
                </a:solidFill>
                <a:latin typeface="Arial"/>
                <a:hlinkClick r:id="rId4" tooltip="https://legalacts.ru/doc/postanovlenie-pravitelstva-rf-ot-07122020-n-2040-o-provedenii/"/>
              </a:rPr>
              <a:t>постановлением</a:t>
            </a:r>
            <a:r>
              <a:rPr lang="ru-RU" b="0" i="0">
                <a:solidFill>
                  <a:schemeClr val="bg1"/>
                </a:solidFill>
                <a:latin typeface="Arial"/>
              </a:rPr>
              <a:t> Правительства Российской Федерации от 7 декабря 2020 г. N 2040 "О проведении эксперимента по внедрению цифровой образовательной среды" (далее - информационные системы онлайн-коммуникаций, включая информационно-коммуникационную образовательную платформу);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36019892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73856" y="338137"/>
            <a:ext cx="10018143" cy="6183432"/>
          </a:xfrm>
          <a:prstGeom prst="rect">
            <a:avLst/>
          </a:prstGeom>
        </p:spPr>
      </p:pic>
      <p:sp>
        <p:nvSpPr>
          <p:cNvPr id="1085485412" name="Прямоугольник 1"/>
          <p:cNvSpPr/>
          <p:nvPr/>
        </p:nvSpPr>
        <p:spPr bwMode="auto">
          <a:xfrm>
            <a:off x="5944478" y="1803399"/>
            <a:ext cx="6222999" cy="289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6222674" name="TextBox 4"/>
          <p:cNvSpPr txBox="1"/>
          <p:nvPr/>
        </p:nvSpPr>
        <p:spPr bwMode="auto">
          <a:xfrm>
            <a:off x="5879220" y="2013980"/>
            <a:ext cx="6222999" cy="209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600">
                <a:solidFill>
                  <a:schemeClr val="bg1"/>
                </a:solidFill>
              </a:rPr>
              <a:t>Приказ Министерства образования, науки и молодежной политики Республики Коми </a:t>
            </a:r>
            <a:endParaRPr/>
          </a:p>
          <a:p>
            <a:pPr>
              <a:defRPr/>
            </a:pPr>
            <a:r>
              <a:rPr lang="ru-RU" sz="2600">
                <a:solidFill>
                  <a:schemeClr val="bg1"/>
                </a:solidFill>
              </a:rPr>
              <a:t>от 02.08.2021 №519 «О внедрении информационно-коммуникационной платформы СФЕРУМ»</a:t>
            </a:r>
            <a:endParaRPr/>
          </a:p>
        </p:txBody>
      </p:sp>
      <p:pic>
        <p:nvPicPr>
          <p:cNvPr id="1018200744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73856" y="1480579"/>
            <a:ext cx="3615585" cy="4569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5848710" y="4426981"/>
            <a:ext cx="65388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600">
                <a:solidFill>
                  <a:schemeClr val="bg1"/>
                </a:solidFill>
              </a:rPr>
              <a:t>Приказ Министерства образования, науки и молодежной политики Республики Коми </a:t>
            </a:r>
            <a:endParaRPr/>
          </a:p>
          <a:p>
            <a:pPr>
              <a:defRPr/>
            </a:pPr>
            <a:r>
              <a:rPr lang="ru-RU" sz="2600">
                <a:solidFill>
                  <a:schemeClr val="bg1"/>
                </a:solidFill>
              </a:rPr>
              <a:t>от 02.08.2012 №519 «О внедрении информационно-коммуникационной платформы СФЕРУМ»</a:t>
            </a:r>
            <a:endParaRPr/>
          </a:p>
        </p:txBody>
      </p:sp>
      <p:pic>
        <p:nvPicPr>
          <p:cNvPr id="3485140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483" y="1498854"/>
            <a:ext cx="2684435" cy="3974567"/>
          </a:xfrm>
          <a:prstGeom prst="rect">
            <a:avLst/>
          </a:prstGeom>
        </p:spPr>
      </p:pic>
      <p:sp>
        <p:nvSpPr>
          <p:cNvPr id="486811955" name="Прямоугольник 1"/>
          <p:cNvSpPr/>
          <p:nvPr/>
        </p:nvSpPr>
        <p:spPr bwMode="auto">
          <a:xfrm flipH="0" flipV="0">
            <a:off x="2496727" y="430314"/>
            <a:ext cx="9658490" cy="39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0">
                <a:solidFill>
                  <a:schemeClr val="tx1"/>
                </a:solidFill>
                <a:latin typeface="Golos Text"/>
              </a:rPr>
              <a:t>Регистрация в Сферуме (VK Мессенджере)      </a:t>
            </a:r>
            <a:r>
              <a:rPr lang="ru-RU" sz="2000" b="1" i="0" u="sng" strike="noStrike" cap="none" spc="0">
                <a:solidFill>
                  <a:schemeClr val="tx1"/>
                </a:solidFill>
                <a:latin typeface="Golos Text"/>
                <a:ea typeface="Golos Text"/>
                <a:cs typeface="Golos Text"/>
                <a:hlinkClick r:id="rId3" tooltip="https://web.vk.me/"/>
              </a:rPr>
              <a:t>https://web.vk.me/</a:t>
            </a:r>
            <a:endParaRPr sz="2000">
              <a:solidFill>
                <a:schemeClr val="tx1"/>
              </a:solidFill>
            </a:endParaRPr>
          </a:p>
        </p:txBody>
      </p:sp>
      <p:pic>
        <p:nvPicPr>
          <p:cNvPr id="198160681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197200" y="1724524"/>
            <a:ext cx="4998727" cy="3523225"/>
          </a:xfrm>
          <a:prstGeom prst="rect">
            <a:avLst/>
          </a:prstGeom>
        </p:spPr>
      </p:pic>
      <p:pic>
        <p:nvPicPr>
          <p:cNvPr id="1605850911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9238225" y="1986935"/>
            <a:ext cx="2785806" cy="2785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9760455" name="TextBox 4"/>
          <p:cNvSpPr txBox="1"/>
          <p:nvPr/>
        </p:nvSpPr>
        <p:spPr bwMode="auto">
          <a:xfrm>
            <a:off x="5848709" y="4426980"/>
            <a:ext cx="6538822" cy="209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600">
                <a:solidFill>
                  <a:schemeClr val="bg1"/>
                </a:solidFill>
              </a:rPr>
              <a:t>Приказ Министерства образования, науки и молодежной политики Республики Коми </a:t>
            </a:r>
            <a:endParaRPr/>
          </a:p>
          <a:p>
            <a:pPr>
              <a:defRPr/>
            </a:pPr>
            <a:r>
              <a:rPr lang="ru-RU" sz="2600">
                <a:solidFill>
                  <a:schemeClr val="bg1"/>
                </a:solidFill>
              </a:rPr>
              <a:t>от 02.08.2012 №519 «О внедрении информационно-коммуникационной платформы СФЕРУМ»</a:t>
            </a:r>
            <a:endParaRPr/>
          </a:p>
        </p:txBody>
      </p:sp>
      <p:pic>
        <p:nvPicPr>
          <p:cNvPr id="1114062618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54044" y="613328"/>
            <a:ext cx="10037954" cy="5631340"/>
          </a:xfrm>
          <a:prstGeom prst="rect">
            <a:avLst/>
          </a:prstGeom>
        </p:spPr>
      </p:pic>
      <p:pic>
        <p:nvPicPr>
          <p:cNvPr id="193573084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1934" y="4172559"/>
            <a:ext cx="2072110" cy="2072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28518" y="616789"/>
            <a:ext cx="10063481" cy="5624422"/>
          </a:xfrm>
          <a:prstGeom prst="rect">
            <a:avLst/>
          </a:prstGeom>
        </p:spPr>
      </p:pic>
      <p:pic>
        <p:nvPicPr>
          <p:cNvPr id="21071295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-28677" y="3666612"/>
            <a:ext cx="2157195" cy="2157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презентаций">
  <a:themeElements>
    <a:clrScheme name="КРИРО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2 (16 к 9)</Template>
  <TotalTime>0</TotalTime>
  <Words>0</Words>
  <Application>ONLYOFFICE/7.4.1.36</Application>
  <DocSecurity>0</DocSecurity>
  <PresentationFormat>Широкоэкранный</PresentationFormat>
  <Paragraphs>0</Paragraphs>
  <Slides>20</Slides>
  <Notes>20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цифровой трансформации общеобразовательных организаций</dc:title>
  <dc:subject/>
  <dc:creator>Вячеслав Алексеевич Ляшок</dc:creator>
  <cp:keywords/>
  <dc:description/>
  <dc:identifier/>
  <dc:language/>
  <cp:lastModifiedBy/>
  <cp:revision>53</cp:revision>
  <dcterms:created xsi:type="dcterms:W3CDTF">2021-12-02T06:21:17Z</dcterms:created>
  <dcterms:modified xsi:type="dcterms:W3CDTF">2024-02-08T07:36:53Z</dcterms:modified>
  <cp:category/>
  <cp:contentStatus/>
  <cp:version/>
</cp:coreProperties>
</file>